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0" r:id="rId2"/>
    <p:sldId id="283" r:id="rId3"/>
    <p:sldId id="277" r:id="rId4"/>
    <p:sldId id="306" r:id="rId5"/>
    <p:sldId id="294" r:id="rId6"/>
    <p:sldId id="280" r:id="rId7"/>
    <p:sldId id="278" r:id="rId8"/>
    <p:sldId id="267" r:id="rId9"/>
    <p:sldId id="276" r:id="rId10"/>
    <p:sldId id="298" r:id="rId11"/>
    <p:sldId id="303" r:id="rId12"/>
    <p:sldId id="304" r:id="rId13"/>
    <p:sldId id="281" r:id="rId14"/>
    <p:sldId id="268" r:id="rId15"/>
    <p:sldId id="282" r:id="rId16"/>
    <p:sldId id="305" r:id="rId17"/>
    <p:sldId id="272" r:id="rId18"/>
  </p:sldIdLst>
  <p:sldSz cx="9144000" cy="5143500" type="screen16x9"/>
  <p:notesSz cx="7104063" cy="10234613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>
          <p15:clr>
            <a:srgbClr val="A4A3A4"/>
          </p15:clr>
        </p15:guide>
        <p15:guide id="2" pos="28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108" y="432"/>
      </p:cViewPr>
      <p:guideLst>
        <p:guide orient="horz" pos="1619"/>
        <p:guide pos="28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190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pPr>
              <a:defRPr/>
            </a:pPr>
            <a:fld id="{10062092-B6D7-4DC7-834F-4D23C5DEF101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pPr>
              <a:defRPr/>
            </a:pPr>
            <a:fld id="{D422469E-89B0-407A-B2F5-A3C33D89E20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744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pPr>
              <a:defRPr/>
            </a:pPr>
            <a:fld id="{73D356E6-00EF-4207-BEE7-297BDCF79B44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pPr>
              <a:defRPr/>
            </a:pPr>
            <a:fld id="{705EA365-5F6D-4A47-B9A9-705A75AFF6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727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EA365-5F6D-4A47-B9A9-705A75AFF63A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320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EA365-5F6D-4A47-B9A9-705A75AFF63A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28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5EA365-5F6D-4A47-B9A9-705A75AFF63A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661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6E8647-548A-4A30-AFBA-E9B87E88D64C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B9EC8-6A91-4399-A524-B332F5109FD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952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2A711-3B29-4B25-8C9C-9739E6B0AFE4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5A412-0BA2-4215-AF9D-FF63B8CC2F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292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DBF3A-F6CA-4B76-BF26-023ED01C6E86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94610-24C3-43B6-BCF8-1ABFDEB7A3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613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8DE21-8F51-4B05-A169-76F851985B62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2F8F6-3CBB-419B-B623-E75ADD33200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3095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F61F2-56C7-4F81-8722-C428C579CFAC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D79DC-8683-4F69-8EF3-CA1163E9C2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369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CA7C5-8D85-4CFF-9E77-C7A58E310708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E043B4-C297-4D70-AF90-B8639B639D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6833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12A70-4C8C-41DF-A2A5-AD01D8B1D4BB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D6D9C-AA10-4533-81B2-CC3B97D27A6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087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5CC59-4079-4D66-B88F-776AFDFA4681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5E522-FEFA-428A-89C1-103D4E0A0F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732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25669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3E397-C7A1-4F60-A821-70C201446A8D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7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B7738-3A2E-4E64-BD77-E3D72D0811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0369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B222E-DE2F-45E5-8953-B46CB84413BD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10FF0-99C8-40D6-9C62-E678CF27190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074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EA5FB-E9CF-498E-B458-2D2F7E426637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1AF61-4BF6-4F38-A156-A8AB50E62BB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021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B21EDD6-B932-4D63-BBB5-AA1B85DD0BDC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102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F8D0C88-94C0-4299-8E4C-A0BBD35D04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9" name="Picture 9" descr="C:\Documents and Settings\Administrator\桌面\素材CNN sccnn.com 388XXC2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" t="14693" b="859"/>
          <a:stretch>
            <a:fillRect/>
          </a:stretch>
        </p:blipFill>
        <p:spPr bwMode="auto">
          <a:xfrm>
            <a:off x="-20638" y="0"/>
            <a:ext cx="9164638" cy="511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0" name="Group 6"/>
          <p:cNvGrpSpPr>
            <a:grpSpLocks/>
          </p:cNvGrpSpPr>
          <p:nvPr userDrawn="1"/>
        </p:nvGrpSpPr>
        <p:grpSpPr bwMode="auto">
          <a:xfrm>
            <a:off x="-4763" y="0"/>
            <a:ext cx="9172576" cy="5145088"/>
            <a:chOff x="0" y="0"/>
            <a:chExt cx="5783" cy="3245"/>
          </a:xfrm>
        </p:grpSpPr>
        <p:pic>
          <p:nvPicPr>
            <p:cNvPr id="1037" name="矩形 7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83" cy="3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2" name="Text Box 8"/>
            <p:cNvSpPr txBox="1">
              <a:spLocks noChangeArrowheads="1"/>
            </p:cNvSpPr>
            <p:nvPr/>
          </p:nvSpPr>
          <p:spPr bwMode="auto">
            <a:xfrm>
              <a:off x="0" y="-2"/>
              <a:ext cx="5783" cy="3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33" name="矩形 8"/>
          <p:cNvSpPr>
            <a:spLocks noChangeArrowheads="1"/>
          </p:cNvSpPr>
          <p:nvPr userDrawn="1"/>
        </p:nvSpPr>
        <p:spPr bwMode="auto">
          <a:xfrm>
            <a:off x="-20638" y="4924425"/>
            <a:ext cx="9164638" cy="182563"/>
          </a:xfrm>
          <a:prstGeom prst="rect">
            <a:avLst/>
          </a:prstGeom>
          <a:solidFill>
            <a:srgbClr val="76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34" name="矩形 9"/>
          <p:cNvSpPr>
            <a:spLocks noChangeArrowheads="1"/>
          </p:cNvSpPr>
          <p:nvPr userDrawn="1"/>
        </p:nvSpPr>
        <p:spPr bwMode="auto">
          <a:xfrm>
            <a:off x="-20638" y="4953000"/>
            <a:ext cx="9164638" cy="1905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2" name="直接连接符 11"/>
          <p:cNvCxnSpPr>
            <a:cxnSpLocks noChangeShapeType="1"/>
          </p:cNvCxnSpPr>
          <p:nvPr userDrawn="1"/>
        </p:nvCxnSpPr>
        <p:spPr bwMode="auto">
          <a:xfrm>
            <a:off x="611560" y="0"/>
            <a:ext cx="0" cy="546100"/>
          </a:xfrm>
          <a:prstGeom prst="line">
            <a:avLst/>
          </a:prstGeom>
          <a:noFill/>
          <a:ln w="9525">
            <a:solidFill>
              <a:srgbClr val="26262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1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4027488"/>
            <a:ext cx="1831975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6"/>
          <p:cNvSpPr>
            <a:spLocks noChangeArrowheads="1"/>
          </p:cNvSpPr>
          <p:nvPr userDrawn="1"/>
        </p:nvSpPr>
        <p:spPr bwMode="auto">
          <a:xfrm>
            <a:off x="7754938" y="484188"/>
            <a:ext cx="1306512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30000"/>
              </a:spcBef>
              <a:buClr>
                <a:srgbClr val="336699"/>
              </a:buClr>
              <a:buSzPct val="55000"/>
              <a:buFont typeface="Wingdings" panose="05000000000000000000" pitchFamily="2" charset="2"/>
              <a:buNone/>
              <a:defRPr/>
            </a:pPr>
            <a:r>
              <a:rPr lang="zh-CN" altLang="en-US" sz="1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股票代码：</a:t>
            </a:r>
            <a:r>
              <a:rPr lang="en-US" altLang="zh-CN" sz="1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831095</a:t>
            </a:r>
            <a:endParaRPr lang="zh-CN" altLang="en-US" sz="1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36" name="Picture 15" descr="logo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563" y="44450"/>
            <a:ext cx="15049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5" r:id="rId9"/>
    <p:sldLayoutId id="2147484053" r:id="rId10"/>
    <p:sldLayoutId id="2147484054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18" Type="http://schemas.openxmlformats.org/officeDocument/2006/relationships/image" Target="../media/image46.jpeg"/><Relationship Id="rId26" Type="http://schemas.openxmlformats.org/officeDocument/2006/relationships/image" Target="../media/image54.jpeg"/><Relationship Id="rId3" Type="http://schemas.openxmlformats.org/officeDocument/2006/relationships/image" Target="../media/image31.jpeg"/><Relationship Id="rId21" Type="http://schemas.openxmlformats.org/officeDocument/2006/relationships/image" Target="../media/image49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17" Type="http://schemas.openxmlformats.org/officeDocument/2006/relationships/image" Target="../media/image45.jpeg"/><Relationship Id="rId25" Type="http://schemas.openxmlformats.org/officeDocument/2006/relationships/image" Target="../media/image53.jpeg"/><Relationship Id="rId2" Type="http://schemas.openxmlformats.org/officeDocument/2006/relationships/image" Target="../media/image30.jpeg"/><Relationship Id="rId16" Type="http://schemas.openxmlformats.org/officeDocument/2006/relationships/image" Target="../media/image44.jpeg"/><Relationship Id="rId20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24" Type="http://schemas.openxmlformats.org/officeDocument/2006/relationships/image" Target="../media/image52.jpeg"/><Relationship Id="rId5" Type="http://schemas.openxmlformats.org/officeDocument/2006/relationships/image" Target="../media/image33.jpeg"/><Relationship Id="rId15" Type="http://schemas.openxmlformats.org/officeDocument/2006/relationships/image" Target="../media/image43.jpeg"/><Relationship Id="rId23" Type="http://schemas.openxmlformats.org/officeDocument/2006/relationships/image" Target="../media/image51.jpeg"/><Relationship Id="rId28" Type="http://schemas.openxmlformats.org/officeDocument/2006/relationships/image" Target="../media/image56.jpeg"/><Relationship Id="rId10" Type="http://schemas.openxmlformats.org/officeDocument/2006/relationships/image" Target="../media/image38.jpeg"/><Relationship Id="rId19" Type="http://schemas.openxmlformats.org/officeDocument/2006/relationships/image" Target="../media/image47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Relationship Id="rId22" Type="http://schemas.openxmlformats.org/officeDocument/2006/relationships/image" Target="../media/image50.jpeg"/><Relationship Id="rId27" Type="http://schemas.openxmlformats.org/officeDocument/2006/relationships/image" Target="../media/image5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26" Type="http://schemas.openxmlformats.org/officeDocument/2006/relationships/image" Target="../media/image81.png"/><Relationship Id="rId3" Type="http://schemas.openxmlformats.org/officeDocument/2006/relationships/image" Target="../media/image58.png"/><Relationship Id="rId21" Type="http://schemas.openxmlformats.org/officeDocument/2006/relationships/image" Target="../media/image76.png"/><Relationship Id="rId34" Type="http://schemas.openxmlformats.org/officeDocument/2006/relationships/image" Target="../media/image89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5" Type="http://schemas.openxmlformats.org/officeDocument/2006/relationships/image" Target="../media/image80.png"/><Relationship Id="rId33" Type="http://schemas.openxmlformats.org/officeDocument/2006/relationships/image" Target="../media/image88.png"/><Relationship Id="rId2" Type="http://schemas.openxmlformats.org/officeDocument/2006/relationships/image" Target="../media/image57.png"/><Relationship Id="rId16" Type="http://schemas.openxmlformats.org/officeDocument/2006/relationships/image" Target="../media/image71.png"/><Relationship Id="rId20" Type="http://schemas.openxmlformats.org/officeDocument/2006/relationships/image" Target="../media/image75.png"/><Relationship Id="rId29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24" Type="http://schemas.openxmlformats.org/officeDocument/2006/relationships/image" Target="../media/image79.png"/><Relationship Id="rId32" Type="http://schemas.openxmlformats.org/officeDocument/2006/relationships/image" Target="../media/image87.png"/><Relationship Id="rId5" Type="http://schemas.openxmlformats.org/officeDocument/2006/relationships/image" Target="../media/image60.png"/><Relationship Id="rId15" Type="http://schemas.openxmlformats.org/officeDocument/2006/relationships/image" Target="../media/image70.png"/><Relationship Id="rId23" Type="http://schemas.openxmlformats.org/officeDocument/2006/relationships/image" Target="../media/image78.png"/><Relationship Id="rId28" Type="http://schemas.openxmlformats.org/officeDocument/2006/relationships/image" Target="../media/image83.png"/><Relationship Id="rId10" Type="http://schemas.openxmlformats.org/officeDocument/2006/relationships/image" Target="../media/image65.png"/><Relationship Id="rId19" Type="http://schemas.openxmlformats.org/officeDocument/2006/relationships/image" Target="../media/image74.png"/><Relationship Id="rId31" Type="http://schemas.openxmlformats.org/officeDocument/2006/relationships/image" Target="../media/image86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Relationship Id="rId22" Type="http://schemas.openxmlformats.org/officeDocument/2006/relationships/image" Target="../media/image77.png"/><Relationship Id="rId27" Type="http://schemas.openxmlformats.org/officeDocument/2006/relationships/image" Target="../media/image82.png"/><Relationship Id="rId30" Type="http://schemas.openxmlformats.org/officeDocument/2006/relationships/image" Target="../media/image85.png"/><Relationship Id="rId35" Type="http://schemas.openxmlformats.org/officeDocument/2006/relationships/image" Target="../media/image9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13" Type="http://schemas.openxmlformats.org/officeDocument/2006/relationships/image" Target="../media/image114.jpeg"/><Relationship Id="rId18" Type="http://schemas.openxmlformats.org/officeDocument/2006/relationships/image" Target="../media/image119.jpeg"/><Relationship Id="rId3" Type="http://schemas.openxmlformats.org/officeDocument/2006/relationships/image" Target="../media/image107.jpeg"/><Relationship Id="rId7" Type="http://schemas.openxmlformats.org/officeDocument/2006/relationships/hyperlink" Target="http://www.chinanet.cc/store/content.php?module=content_newsdetail&amp;news_id=30" TargetMode="External"/><Relationship Id="rId12" Type="http://schemas.openxmlformats.org/officeDocument/2006/relationships/image" Target="../media/image113.jpeg"/><Relationship Id="rId17" Type="http://schemas.openxmlformats.org/officeDocument/2006/relationships/image" Target="../media/image118.jpeg"/><Relationship Id="rId2" Type="http://schemas.openxmlformats.org/officeDocument/2006/relationships/image" Target="../media/image106.jpeg"/><Relationship Id="rId16" Type="http://schemas.openxmlformats.org/officeDocument/2006/relationships/image" Target="../media/image1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jpeg"/><Relationship Id="rId11" Type="http://schemas.openxmlformats.org/officeDocument/2006/relationships/image" Target="../media/image112.jpeg"/><Relationship Id="rId5" Type="http://schemas.openxmlformats.org/officeDocument/2006/relationships/hyperlink" Target="http://www.chinanet.cc/help/NanJingYanTaoHui-1/DSC_0093.JPG" TargetMode="External"/><Relationship Id="rId15" Type="http://schemas.openxmlformats.org/officeDocument/2006/relationships/image" Target="../media/image116.jpeg"/><Relationship Id="rId10" Type="http://schemas.openxmlformats.org/officeDocument/2006/relationships/image" Target="../media/image111.jpeg"/><Relationship Id="rId19" Type="http://schemas.openxmlformats.org/officeDocument/2006/relationships/image" Target="../media/image120.jpeg"/><Relationship Id="rId4" Type="http://schemas.openxmlformats.org/officeDocument/2006/relationships/image" Target="../media/image108.jpeg"/><Relationship Id="rId9" Type="http://schemas.openxmlformats.org/officeDocument/2006/relationships/hyperlink" Target="http://www.idcquan.com/fwsdt/715926.html" TargetMode="External"/><Relationship Id="rId14" Type="http://schemas.openxmlformats.org/officeDocument/2006/relationships/image" Target="../media/image1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hyperlink" Target="http://chinanet.cc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539552" y="206375"/>
            <a:ext cx="6165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WWW.ChinaNet.CC    </a:t>
            </a:r>
            <a:r>
              <a:rPr lang="zh-CN" alt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中网科技（苏州）股份有限公司</a:t>
            </a:r>
          </a:p>
        </p:txBody>
      </p:sp>
      <p:sp>
        <p:nvSpPr>
          <p:cNvPr id="5123" name="Line 3"/>
          <p:cNvSpPr>
            <a:spLocks noChangeShapeType="1"/>
          </p:cNvSpPr>
          <p:nvPr/>
        </p:nvSpPr>
        <p:spPr bwMode="auto">
          <a:xfrm>
            <a:off x="683568" y="555625"/>
            <a:ext cx="5688012" cy="20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25" name="Group 7"/>
          <p:cNvGrpSpPr>
            <a:grpSpLocks/>
          </p:cNvGrpSpPr>
          <p:nvPr/>
        </p:nvGrpSpPr>
        <p:grpSpPr bwMode="auto">
          <a:xfrm>
            <a:off x="3175" y="925513"/>
            <a:ext cx="9137650" cy="452437"/>
            <a:chOff x="0" y="0"/>
            <a:chExt cx="9171442" cy="421382"/>
          </a:xfrm>
        </p:grpSpPr>
        <p:cxnSp>
          <p:nvCxnSpPr>
            <p:cNvPr id="5128" name="直接连接符 7"/>
            <p:cNvCxnSpPr>
              <a:cxnSpLocks noChangeShapeType="1"/>
            </p:cNvCxnSpPr>
            <p:nvPr/>
          </p:nvCxnSpPr>
          <p:spPr bwMode="auto">
            <a:xfrm>
              <a:off x="9525" y="0"/>
              <a:ext cx="9144453" cy="0"/>
            </a:xfrm>
            <a:prstGeom prst="line">
              <a:avLst/>
            </a:prstGeom>
            <a:noFill/>
            <a:ln w="317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9" name="矩形 8"/>
            <p:cNvSpPr>
              <a:spLocks noChangeArrowheads="1"/>
            </p:cNvSpPr>
            <p:nvPr/>
          </p:nvSpPr>
          <p:spPr bwMode="auto">
            <a:xfrm>
              <a:off x="0" y="28622"/>
              <a:ext cx="9171442" cy="39276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dist="38100" dir="2700000" algn="ctr" rotWithShape="0">
                <a:srgbClr val="00000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760000"/>
                </a:solidFill>
              </a:endParaRPr>
            </a:p>
          </p:txBody>
        </p:sp>
      </p:grpSp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80" y="463330"/>
            <a:ext cx="3170680" cy="354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D46CAAE7-5359-462F-B360-96945112D12A}"/>
              </a:ext>
            </a:extLst>
          </p:cNvPr>
          <p:cNvSpPr/>
          <p:nvPr/>
        </p:nvSpPr>
        <p:spPr>
          <a:xfrm>
            <a:off x="4869372" y="4578244"/>
            <a:ext cx="2389683" cy="358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ts val="2200"/>
              </a:lnSpc>
              <a:spcAft>
                <a:spcPts val="0"/>
              </a:spcAft>
              <a:defRPr/>
            </a:pP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中网技术创新未来</a:t>
            </a:r>
            <a:endParaRPr lang="zh-CN" altLang="zh-CN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FE3F307E-16C5-4AC5-91A2-D86CC4CFB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045" y="2654931"/>
            <a:ext cx="29546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dirty="0">
                <a:latin typeface="华文行楷" panose="02010800040101010101" pitchFamily="2" charset="-122"/>
                <a:ea typeface="华文行楷" panose="02010800040101010101" pitchFamily="2" charset="-122"/>
              </a:rPr>
              <a:t>中网科技简介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611560" y="227013"/>
            <a:ext cx="5760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我们在做什么： 商业模式、产品模式</a:t>
            </a:r>
          </a:p>
        </p:txBody>
      </p:sp>
      <p:sp>
        <p:nvSpPr>
          <p:cNvPr id="6147" name="Line 3"/>
          <p:cNvSpPr>
            <a:spLocks noChangeShapeType="1"/>
          </p:cNvSpPr>
          <p:nvPr/>
        </p:nvSpPr>
        <p:spPr bwMode="auto">
          <a:xfrm>
            <a:off x="729035" y="555625"/>
            <a:ext cx="41036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6187739-FE41-4EB8-BB8D-569A1BEF341B}"/>
              </a:ext>
            </a:extLst>
          </p:cNvPr>
          <p:cNvGrpSpPr/>
          <p:nvPr/>
        </p:nvGrpSpPr>
        <p:grpSpPr>
          <a:xfrm>
            <a:off x="729035" y="1419622"/>
            <a:ext cx="7509778" cy="2994498"/>
            <a:chOff x="1578187" y="1931304"/>
            <a:chExt cx="9035627" cy="4085605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A2CF7AC2-4CE7-4C7B-A4DD-2C992E7C421B}"/>
                </a:ext>
              </a:extLst>
            </p:cNvPr>
            <p:cNvGrpSpPr/>
            <p:nvPr/>
          </p:nvGrpSpPr>
          <p:grpSpPr>
            <a:xfrm>
              <a:off x="1578187" y="1931304"/>
              <a:ext cx="9035627" cy="4085605"/>
              <a:chOff x="677334" y="1872864"/>
              <a:chExt cx="9035627" cy="4085605"/>
            </a:xfrm>
          </p:grpSpPr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ECD6C5F7-B08E-4BC5-9102-FDD7F94581E7}"/>
                  </a:ext>
                </a:extLst>
              </p:cNvPr>
              <p:cNvGrpSpPr/>
              <p:nvPr/>
            </p:nvGrpSpPr>
            <p:grpSpPr>
              <a:xfrm>
                <a:off x="677334" y="1872864"/>
                <a:ext cx="9035627" cy="4085605"/>
                <a:chOff x="914346" y="847832"/>
                <a:chExt cx="7392248" cy="3430632"/>
              </a:xfrm>
            </p:grpSpPr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D86F1501-16B5-4225-8B70-B49CF3D270A1}"/>
                    </a:ext>
                  </a:extLst>
                </p:cNvPr>
                <p:cNvSpPr/>
                <p:nvPr/>
              </p:nvSpPr>
              <p:spPr>
                <a:xfrm>
                  <a:off x="2676253" y="905967"/>
                  <a:ext cx="5630341" cy="337171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id="{C89A5A0A-1FF6-4D50-A543-7251690C30D4}"/>
                    </a:ext>
                  </a:extLst>
                </p:cNvPr>
                <p:cNvSpPr/>
                <p:nvPr/>
              </p:nvSpPr>
              <p:spPr>
                <a:xfrm>
                  <a:off x="2783784" y="906634"/>
                  <a:ext cx="201466" cy="3361106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E6829FDE-929B-4E67-BC59-755212752608}"/>
                    </a:ext>
                  </a:extLst>
                </p:cNvPr>
                <p:cNvSpPr/>
                <p:nvPr/>
              </p:nvSpPr>
              <p:spPr>
                <a:xfrm>
                  <a:off x="937879" y="847832"/>
                  <a:ext cx="655651" cy="337171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B3426EC7-960A-4604-8C85-01DA97ED11DC}"/>
                    </a:ext>
                  </a:extLst>
                </p:cNvPr>
                <p:cNvSpPr/>
                <p:nvPr/>
              </p:nvSpPr>
              <p:spPr>
                <a:xfrm>
                  <a:off x="1582530" y="896144"/>
                  <a:ext cx="221614" cy="33823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86B99294-9CC8-4C6D-8B3F-1D92A4F8402F}"/>
                    </a:ext>
                  </a:extLst>
                </p:cNvPr>
                <p:cNvSpPr/>
                <p:nvPr/>
              </p:nvSpPr>
              <p:spPr>
                <a:xfrm>
                  <a:off x="1802314" y="896809"/>
                  <a:ext cx="668504" cy="3371714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矩形 1">
                  <a:extLst>
                    <a:ext uri="{FF2B5EF4-FFF2-40B4-BE49-F238E27FC236}">
                      <a16:creationId xmlns:a16="http://schemas.microsoft.com/office/drawing/2014/main" id="{4B815C61-F9E6-4598-A1D7-E9F880B6F601}"/>
                    </a:ext>
                  </a:extLst>
                </p:cNvPr>
                <p:cNvSpPr/>
                <p:nvPr/>
              </p:nvSpPr>
              <p:spPr>
                <a:xfrm>
                  <a:off x="1567877" y="1623597"/>
                  <a:ext cx="243589" cy="807327"/>
                </a:xfrm>
                <a:custGeom>
                  <a:avLst/>
                  <a:gdLst>
                    <a:gd name="connsiteX0" fmla="*/ 0 w 219075"/>
                    <a:gd name="connsiteY0" fmla="*/ 0 h 839716"/>
                    <a:gd name="connsiteX1" fmla="*/ 219075 w 219075"/>
                    <a:gd name="connsiteY1" fmla="*/ 0 h 839716"/>
                    <a:gd name="connsiteX2" fmla="*/ 219075 w 219075"/>
                    <a:gd name="connsiteY2" fmla="*/ 839716 h 839716"/>
                    <a:gd name="connsiteX3" fmla="*/ 0 w 219075"/>
                    <a:gd name="connsiteY3" fmla="*/ 839716 h 839716"/>
                    <a:gd name="connsiteX4" fmla="*/ 0 w 219075"/>
                    <a:gd name="connsiteY4" fmla="*/ 0 h 839716"/>
                    <a:gd name="connsiteX0-1" fmla="*/ 0 w 257175"/>
                    <a:gd name="connsiteY0-2" fmla="*/ 342900 h 839716"/>
                    <a:gd name="connsiteX1-3" fmla="*/ 257175 w 257175"/>
                    <a:gd name="connsiteY1-4" fmla="*/ 0 h 839716"/>
                    <a:gd name="connsiteX2-5" fmla="*/ 257175 w 257175"/>
                    <a:gd name="connsiteY2-6" fmla="*/ 839716 h 839716"/>
                    <a:gd name="connsiteX3-7" fmla="*/ 38100 w 257175"/>
                    <a:gd name="connsiteY3-8" fmla="*/ 839716 h 839716"/>
                    <a:gd name="connsiteX4-9" fmla="*/ 0 w 257175"/>
                    <a:gd name="connsiteY4-10" fmla="*/ 342900 h 839716"/>
                    <a:gd name="connsiteX0-11" fmla="*/ 76200 w 219075"/>
                    <a:gd name="connsiteY0-12" fmla="*/ 457200 h 839716"/>
                    <a:gd name="connsiteX1-13" fmla="*/ 219075 w 219075"/>
                    <a:gd name="connsiteY1-14" fmla="*/ 0 h 839716"/>
                    <a:gd name="connsiteX2-15" fmla="*/ 219075 w 219075"/>
                    <a:gd name="connsiteY2-16" fmla="*/ 839716 h 839716"/>
                    <a:gd name="connsiteX3-17" fmla="*/ 0 w 219075"/>
                    <a:gd name="connsiteY3-18" fmla="*/ 839716 h 839716"/>
                    <a:gd name="connsiteX4-19" fmla="*/ 76200 w 219075"/>
                    <a:gd name="connsiteY4-20" fmla="*/ 457200 h 839716"/>
                    <a:gd name="connsiteX0-21" fmla="*/ 9525 w 219075"/>
                    <a:gd name="connsiteY0-22" fmla="*/ 485775 h 839716"/>
                    <a:gd name="connsiteX1-23" fmla="*/ 219075 w 219075"/>
                    <a:gd name="connsiteY1-24" fmla="*/ 0 h 839716"/>
                    <a:gd name="connsiteX2-25" fmla="*/ 219075 w 219075"/>
                    <a:gd name="connsiteY2-26" fmla="*/ 839716 h 839716"/>
                    <a:gd name="connsiteX3-27" fmla="*/ 0 w 219075"/>
                    <a:gd name="connsiteY3-28" fmla="*/ 839716 h 839716"/>
                    <a:gd name="connsiteX4-29" fmla="*/ 9525 w 219075"/>
                    <a:gd name="connsiteY4-30" fmla="*/ 485775 h 839716"/>
                    <a:gd name="connsiteX0-31" fmla="*/ 9525 w 219075"/>
                    <a:gd name="connsiteY0-32" fmla="*/ 485775 h 839716"/>
                    <a:gd name="connsiteX1-33" fmla="*/ 219075 w 219075"/>
                    <a:gd name="connsiteY1-34" fmla="*/ 0 h 839716"/>
                    <a:gd name="connsiteX2-35" fmla="*/ 190500 w 219075"/>
                    <a:gd name="connsiteY2-36" fmla="*/ 496816 h 839716"/>
                    <a:gd name="connsiteX3-37" fmla="*/ 0 w 219075"/>
                    <a:gd name="connsiteY3-38" fmla="*/ 839716 h 839716"/>
                    <a:gd name="connsiteX4-39" fmla="*/ 9525 w 219075"/>
                    <a:gd name="connsiteY4-40" fmla="*/ 485775 h 839716"/>
                    <a:gd name="connsiteX0-41" fmla="*/ 9525 w 228600"/>
                    <a:gd name="connsiteY0-42" fmla="*/ 485775 h 839716"/>
                    <a:gd name="connsiteX1-43" fmla="*/ 219075 w 228600"/>
                    <a:gd name="connsiteY1-44" fmla="*/ 0 h 839716"/>
                    <a:gd name="connsiteX2-45" fmla="*/ 228600 w 228600"/>
                    <a:gd name="connsiteY2-46" fmla="*/ 658741 h 839716"/>
                    <a:gd name="connsiteX3-47" fmla="*/ 0 w 228600"/>
                    <a:gd name="connsiteY3-48" fmla="*/ 839716 h 839716"/>
                    <a:gd name="connsiteX4-49" fmla="*/ 9525 w 228600"/>
                    <a:gd name="connsiteY4-50" fmla="*/ 485775 h 83971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28600" h="839716">
                      <a:moveTo>
                        <a:pt x="9525" y="485775"/>
                      </a:moveTo>
                      <a:lnTo>
                        <a:pt x="219075" y="0"/>
                      </a:lnTo>
                      <a:lnTo>
                        <a:pt x="228600" y="658741"/>
                      </a:lnTo>
                      <a:lnTo>
                        <a:pt x="0" y="839716"/>
                      </a:lnTo>
                      <a:lnTo>
                        <a:pt x="9525" y="485775"/>
                      </a:lnTo>
                      <a:close/>
                    </a:path>
                  </a:pathLst>
                </a:custGeom>
                <a:solidFill>
                  <a:srgbClr val="CC821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梯形 6">
                  <a:extLst>
                    <a:ext uri="{FF2B5EF4-FFF2-40B4-BE49-F238E27FC236}">
                      <a16:creationId xmlns:a16="http://schemas.microsoft.com/office/drawing/2014/main" id="{36701BA0-C3C1-4C15-85F2-7D4006ED9D68}"/>
                    </a:ext>
                  </a:extLst>
                </p:cNvPr>
                <p:cNvSpPr/>
                <p:nvPr/>
              </p:nvSpPr>
              <p:spPr>
                <a:xfrm rot="16200000">
                  <a:off x="1376035" y="2439630"/>
                  <a:ext cx="631874" cy="224342"/>
                </a:xfrm>
                <a:custGeom>
                  <a:avLst/>
                  <a:gdLst>
                    <a:gd name="connsiteX0" fmla="*/ 0 w 657225"/>
                    <a:gd name="connsiteY0" fmla="*/ 221918 h 221918"/>
                    <a:gd name="connsiteX1" fmla="*/ 74096 w 657225"/>
                    <a:gd name="connsiteY1" fmla="*/ 0 h 221918"/>
                    <a:gd name="connsiteX2" fmla="*/ 583129 w 657225"/>
                    <a:gd name="connsiteY2" fmla="*/ 0 h 221918"/>
                    <a:gd name="connsiteX3" fmla="*/ 657225 w 657225"/>
                    <a:gd name="connsiteY3" fmla="*/ 221918 h 221918"/>
                    <a:gd name="connsiteX4" fmla="*/ 0 w 657225"/>
                    <a:gd name="connsiteY4" fmla="*/ 221918 h 221918"/>
                    <a:gd name="connsiteX0-1" fmla="*/ 0 w 657225"/>
                    <a:gd name="connsiteY0-2" fmla="*/ 221918 h 221918"/>
                    <a:gd name="connsiteX1-3" fmla="*/ 74096 w 657225"/>
                    <a:gd name="connsiteY1-4" fmla="*/ 0 h 221918"/>
                    <a:gd name="connsiteX2-5" fmla="*/ 487878 w 657225"/>
                    <a:gd name="connsiteY2-6" fmla="*/ 3 h 221918"/>
                    <a:gd name="connsiteX3-7" fmla="*/ 657225 w 657225"/>
                    <a:gd name="connsiteY3-8" fmla="*/ 221918 h 221918"/>
                    <a:gd name="connsiteX4-9" fmla="*/ 0 w 657225"/>
                    <a:gd name="connsiteY4-10" fmla="*/ 221918 h 221918"/>
                    <a:gd name="connsiteX0-11" fmla="*/ 0 w 657225"/>
                    <a:gd name="connsiteY0-12" fmla="*/ 221915 h 221915"/>
                    <a:gd name="connsiteX1-13" fmla="*/ 169345 w 657225"/>
                    <a:gd name="connsiteY1-14" fmla="*/ 6349 h 221915"/>
                    <a:gd name="connsiteX2-15" fmla="*/ 487878 w 657225"/>
                    <a:gd name="connsiteY2-16" fmla="*/ 0 h 221915"/>
                    <a:gd name="connsiteX3-17" fmla="*/ 657225 w 657225"/>
                    <a:gd name="connsiteY3-18" fmla="*/ 221915 h 221915"/>
                    <a:gd name="connsiteX4-19" fmla="*/ 0 w 657225"/>
                    <a:gd name="connsiteY4-20" fmla="*/ 221915 h 22191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657225" h="221915">
                      <a:moveTo>
                        <a:pt x="0" y="221915"/>
                      </a:moveTo>
                      <a:lnTo>
                        <a:pt x="169345" y="6349"/>
                      </a:lnTo>
                      <a:lnTo>
                        <a:pt x="487878" y="0"/>
                      </a:lnTo>
                      <a:lnTo>
                        <a:pt x="657225" y="221915"/>
                      </a:lnTo>
                      <a:lnTo>
                        <a:pt x="0" y="221915"/>
                      </a:lnTo>
                      <a:close/>
                    </a:path>
                  </a:pathLst>
                </a:custGeom>
                <a:solidFill>
                  <a:srgbClr val="CB3C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矩形 21">
                  <a:extLst>
                    <a:ext uri="{FF2B5EF4-FFF2-40B4-BE49-F238E27FC236}">
                      <a16:creationId xmlns:a16="http://schemas.microsoft.com/office/drawing/2014/main" id="{DE8285EA-B8D5-456A-A6C4-AA25EDC6A329}"/>
                    </a:ext>
                  </a:extLst>
                </p:cNvPr>
                <p:cNvSpPr/>
                <p:nvPr/>
              </p:nvSpPr>
              <p:spPr>
                <a:xfrm>
                  <a:off x="1581042" y="2699389"/>
                  <a:ext cx="230426" cy="831362"/>
                </a:xfrm>
                <a:custGeom>
                  <a:avLst/>
                  <a:gdLst>
                    <a:gd name="connsiteX0" fmla="*/ 0 w 212391"/>
                    <a:gd name="connsiteY0" fmla="*/ 0 h 838967"/>
                    <a:gd name="connsiteX1" fmla="*/ 212391 w 212391"/>
                    <a:gd name="connsiteY1" fmla="*/ 0 h 838967"/>
                    <a:gd name="connsiteX2" fmla="*/ 212391 w 212391"/>
                    <a:gd name="connsiteY2" fmla="*/ 838967 h 838967"/>
                    <a:gd name="connsiteX3" fmla="*/ 0 w 212391"/>
                    <a:gd name="connsiteY3" fmla="*/ 838967 h 838967"/>
                    <a:gd name="connsiteX4" fmla="*/ 0 w 212391"/>
                    <a:gd name="connsiteY4" fmla="*/ 0 h 838967"/>
                    <a:gd name="connsiteX0-1" fmla="*/ 6350 w 218741"/>
                    <a:gd name="connsiteY0-2" fmla="*/ 0 h 838967"/>
                    <a:gd name="connsiteX1-3" fmla="*/ 218741 w 218741"/>
                    <a:gd name="connsiteY1-4" fmla="*/ 0 h 838967"/>
                    <a:gd name="connsiteX2-5" fmla="*/ 218741 w 218741"/>
                    <a:gd name="connsiteY2-6" fmla="*/ 838967 h 838967"/>
                    <a:gd name="connsiteX3-7" fmla="*/ 0 w 218741"/>
                    <a:gd name="connsiteY3-8" fmla="*/ 445267 h 838967"/>
                    <a:gd name="connsiteX4-9" fmla="*/ 6350 w 218741"/>
                    <a:gd name="connsiteY4-10" fmla="*/ 0 h 838967"/>
                    <a:gd name="connsiteX0-11" fmla="*/ 49 w 212440"/>
                    <a:gd name="connsiteY0-12" fmla="*/ 0 h 838967"/>
                    <a:gd name="connsiteX1-13" fmla="*/ 212440 w 212440"/>
                    <a:gd name="connsiteY1-14" fmla="*/ 0 h 838967"/>
                    <a:gd name="connsiteX2-15" fmla="*/ 212440 w 212440"/>
                    <a:gd name="connsiteY2-16" fmla="*/ 838967 h 838967"/>
                    <a:gd name="connsiteX3-17" fmla="*/ 63549 w 212440"/>
                    <a:gd name="connsiteY3-18" fmla="*/ 280167 h 838967"/>
                    <a:gd name="connsiteX4-19" fmla="*/ 49 w 212440"/>
                    <a:gd name="connsiteY4-20" fmla="*/ 0 h 838967"/>
                    <a:gd name="connsiteX0-21" fmla="*/ 281 w 212672"/>
                    <a:gd name="connsiteY0-22" fmla="*/ 0 h 838967"/>
                    <a:gd name="connsiteX1-23" fmla="*/ 212672 w 212672"/>
                    <a:gd name="connsiteY1-24" fmla="*/ 0 h 838967"/>
                    <a:gd name="connsiteX2-25" fmla="*/ 212672 w 212672"/>
                    <a:gd name="connsiteY2-26" fmla="*/ 838967 h 838967"/>
                    <a:gd name="connsiteX3-27" fmla="*/ 6631 w 212672"/>
                    <a:gd name="connsiteY3-28" fmla="*/ 350017 h 838967"/>
                    <a:gd name="connsiteX4-29" fmla="*/ 281 w 212672"/>
                    <a:gd name="connsiteY4-30" fmla="*/ 0 h 838967"/>
                    <a:gd name="connsiteX0-31" fmla="*/ 611 w 213002"/>
                    <a:gd name="connsiteY0-32" fmla="*/ 0 h 838967"/>
                    <a:gd name="connsiteX1-33" fmla="*/ 213002 w 213002"/>
                    <a:gd name="connsiteY1-34" fmla="*/ 0 h 838967"/>
                    <a:gd name="connsiteX2-35" fmla="*/ 213002 w 213002"/>
                    <a:gd name="connsiteY2-36" fmla="*/ 838967 h 838967"/>
                    <a:gd name="connsiteX3-37" fmla="*/ 611 w 213002"/>
                    <a:gd name="connsiteY3-38" fmla="*/ 350017 h 838967"/>
                    <a:gd name="connsiteX4-39" fmla="*/ 611 w 213002"/>
                    <a:gd name="connsiteY4-40" fmla="*/ 0 h 838967"/>
                    <a:gd name="connsiteX0-41" fmla="*/ 611 w 213002"/>
                    <a:gd name="connsiteY0-42" fmla="*/ 0 h 838967"/>
                    <a:gd name="connsiteX1-43" fmla="*/ 213002 w 213002"/>
                    <a:gd name="connsiteY1-44" fmla="*/ 171450 h 838967"/>
                    <a:gd name="connsiteX2-45" fmla="*/ 213002 w 213002"/>
                    <a:gd name="connsiteY2-46" fmla="*/ 838967 h 838967"/>
                    <a:gd name="connsiteX3-47" fmla="*/ 611 w 213002"/>
                    <a:gd name="connsiteY3-48" fmla="*/ 350017 h 838967"/>
                    <a:gd name="connsiteX4-49" fmla="*/ 611 w 213002"/>
                    <a:gd name="connsiteY4-50" fmla="*/ 0 h 838967"/>
                    <a:gd name="connsiteX0-51" fmla="*/ 611 w 213002"/>
                    <a:gd name="connsiteY0-52" fmla="*/ 0 h 838967"/>
                    <a:gd name="connsiteX1-53" fmla="*/ 206652 w 213002"/>
                    <a:gd name="connsiteY1-54" fmla="*/ 190500 h 838967"/>
                    <a:gd name="connsiteX2-55" fmla="*/ 213002 w 213002"/>
                    <a:gd name="connsiteY2-56" fmla="*/ 838967 h 838967"/>
                    <a:gd name="connsiteX3-57" fmla="*/ 611 w 213002"/>
                    <a:gd name="connsiteY3-58" fmla="*/ 350017 h 838967"/>
                    <a:gd name="connsiteX4-59" fmla="*/ 611 w 213002"/>
                    <a:gd name="connsiteY4-60" fmla="*/ 0 h 838967"/>
                    <a:gd name="connsiteX0-61" fmla="*/ 611 w 213002"/>
                    <a:gd name="connsiteY0-62" fmla="*/ 0 h 838967"/>
                    <a:gd name="connsiteX1-63" fmla="*/ 206652 w 213002"/>
                    <a:gd name="connsiteY1-64" fmla="*/ 165100 h 838967"/>
                    <a:gd name="connsiteX2-65" fmla="*/ 213002 w 213002"/>
                    <a:gd name="connsiteY2-66" fmla="*/ 838967 h 838967"/>
                    <a:gd name="connsiteX3-67" fmla="*/ 611 w 213002"/>
                    <a:gd name="connsiteY3-68" fmla="*/ 350017 h 838967"/>
                    <a:gd name="connsiteX4-69" fmla="*/ 611 w 213002"/>
                    <a:gd name="connsiteY4-70" fmla="*/ 0 h 838967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13002" h="838967">
                      <a:moveTo>
                        <a:pt x="611" y="0"/>
                      </a:moveTo>
                      <a:lnTo>
                        <a:pt x="206652" y="165100"/>
                      </a:lnTo>
                      <a:cubicBezTo>
                        <a:pt x="208769" y="381256"/>
                        <a:pt x="210885" y="622811"/>
                        <a:pt x="213002" y="838967"/>
                      </a:cubicBezTo>
                      <a:lnTo>
                        <a:pt x="611" y="350017"/>
                      </a:lnTo>
                      <a:cubicBezTo>
                        <a:pt x="2728" y="201595"/>
                        <a:pt x="-1506" y="148422"/>
                        <a:pt x="611" y="0"/>
                      </a:cubicBezTo>
                      <a:close/>
                    </a:path>
                  </a:pathLst>
                </a:custGeom>
                <a:solidFill>
                  <a:srgbClr val="1573C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" name="矩形 22">
                  <a:extLst>
                    <a:ext uri="{FF2B5EF4-FFF2-40B4-BE49-F238E27FC236}">
                      <a16:creationId xmlns:a16="http://schemas.microsoft.com/office/drawing/2014/main" id="{1939D271-F939-4464-9A5F-D1ED040804C6}"/>
                    </a:ext>
                  </a:extLst>
                </p:cNvPr>
                <p:cNvSpPr/>
                <p:nvPr/>
              </p:nvSpPr>
              <p:spPr>
                <a:xfrm>
                  <a:off x="2784757" y="1152704"/>
                  <a:ext cx="204823" cy="1094286"/>
                </a:xfrm>
                <a:custGeom>
                  <a:avLst/>
                  <a:gdLst>
                    <a:gd name="connsiteX0" fmla="*/ 0 w 188217"/>
                    <a:gd name="connsiteY0" fmla="*/ 0 h 1163588"/>
                    <a:gd name="connsiteX1" fmla="*/ 188217 w 188217"/>
                    <a:gd name="connsiteY1" fmla="*/ 0 h 1163588"/>
                    <a:gd name="connsiteX2" fmla="*/ 188217 w 188217"/>
                    <a:gd name="connsiteY2" fmla="*/ 1163588 h 1163588"/>
                    <a:gd name="connsiteX3" fmla="*/ 0 w 188217"/>
                    <a:gd name="connsiteY3" fmla="*/ 1163588 h 1163588"/>
                    <a:gd name="connsiteX4" fmla="*/ 0 w 188217"/>
                    <a:gd name="connsiteY4" fmla="*/ 0 h 1163588"/>
                    <a:gd name="connsiteX0-1" fmla="*/ 0 w 194567"/>
                    <a:gd name="connsiteY0-2" fmla="*/ 488950 h 1163588"/>
                    <a:gd name="connsiteX1-3" fmla="*/ 194567 w 194567"/>
                    <a:gd name="connsiteY1-4" fmla="*/ 0 h 1163588"/>
                    <a:gd name="connsiteX2-5" fmla="*/ 194567 w 194567"/>
                    <a:gd name="connsiteY2-6" fmla="*/ 1163588 h 1163588"/>
                    <a:gd name="connsiteX3-7" fmla="*/ 6350 w 194567"/>
                    <a:gd name="connsiteY3-8" fmla="*/ 1163588 h 1163588"/>
                    <a:gd name="connsiteX4-9" fmla="*/ 0 w 194567"/>
                    <a:gd name="connsiteY4-10" fmla="*/ 488950 h 1163588"/>
                    <a:gd name="connsiteX0-11" fmla="*/ 0 w 194567"/>
                    <a:gd name="connsiteY0-12" fmla="*/ 488950 h 1169938"/>
                    <a:gd name="connsiteX1-13" fmla="*/ 194567 w 194567"/>
                    <a:gd name="connsiteY1-14" fmla="*/ 0 h 1169938"/>
                    <a:gd name="connsiteX2-15" fmla="*/ 194567 w 194567"/>
                    <a:gd name="connsiteY2-16" fmla="*/ 1163588 h 1169938"/>
                    <a:gd name="connsiteX3-17" fmla="*/ 12700 w 194567"/>
                    <a:gd name="connsiteY3-18" fmla="*/ 1169938 h 1169938"/>
                    <a:gd name="connsiteX4-19" fmla="*/ 0 w 194567"/>
                    <a:gd name="connsiteY4-20" fmla="*/ 488950 h 1169938"/>
                    <a:gd name="connsiteX0-21" fmla="*/ 0 w 194567"/>
                    <a:gd name="connsiteY0-22" fmla="*/ 488950 h 1169938"/>
                    <a:gd name="connsiteX1-23" fmla="*/ 194567 w 194567"/>
                    <a:gd name="connsiteY1-24" fmla="*/ 0 h 1169938"/>
                    <a:gd name="connsiteX2-25" fmla="*/ 162817 w 194567"/>
                    <a:gd name="connsiteY2-26" fmla="*/ 890538 h 1169938"/>
                    <a:gd name="connsiteX3-27" fmla="*/ 12700 w 194567"/>
                    <a:gd name="connsiteY3-28" fmla="*/ 1169938 h 1169938"/>
                    <a:gd name="connsiteX4-29" fmla="*/ 0 w 194567"/>
                    <a:gd name="connsiteY4-30" fmla="*/ 488950 h 1169938"/>
                    <a:gd name="connsiteX0-31" fmla="*/ 0 w 194567"/>
                    <a:gd name="connsiteY0-32" fmla="*/ 488950 h 1169938"/>
                    <a:gd name="connsiteX1-33" fmla="*/ 194567 w 194567"/>
                    <a:gd name="connsiteY1-34" fmla="*/ 0 h 1169938"/>
                    <a:gd name="connsiteX2-35" fmla="*/ 194567 w 194567"/>
                    <a:gd name="connsiteY2-36" fmla="*/ 1011188 h 1169938"/>
                    <a:gd name="connsiteX3-37" fmla="*/ 12700 w 194567"/>
                    <a:gd name="connsiteY3-38" fmla="*/ 1169938 h 1169938"/>
                    <a:gd name="connsiteX4-39" fmla="*/ 0 w 194567"/>
                    <a:gd name="connsiteY4-40" fmla="*/ 488950 h 1169938"/>
                    <a:gd name="connsiteX0-41" fmla="*/ 0 w 194567"/>
                    <a:gd name="connsiteY0-42" fmla="*/ 488950 h 1188988"/>
                    <a:gd name="connsiteX1-43" fmla="*/ 194567 w 194567"/>
                    <a:gd name="connsiteY1-44" fmla="*/ 0 h 1188988"/>
                    <a:gd name="connsiteX2-45" fmla="*/ 194567 w 194567"/>
                    <a:gd name="connsiteY2-46" fmla="*/ 1011188 h 1188988"/>
                    <a:gd name="connsiteX3-47" fmla="*/ 12700 w 194567"/>
                    <a:gd name="connsiteY3-48" fmla="*/ 1188988 h 1188988"/>
                    <a:gd name="connsiteX4-49" fmla="*/ 0 w 194567"/>
                    <a:gd name="connsiteY4-50" fmla="*/ 488950 h 1188988"/>
                    <a:gd name="connsiteX0-51" fmla="*/ 0 w 194567"/>
                    <a:gd name="connsiteY0-52" fmla="*/ 488950 h 1188988"/>
                    <a:gd name="connsiteX1-53" fmla="*/ 194567 w 194567"/>
                    <a:gd name="connsiteY1-54" fmla="*/ 0 h 1188988"/>
                    <a:gd name="connsiteX2-55" fmla="*/ 194567 w 194567"/>
                    <a:gd name="connsiteY2-56" fmla="*/ 1011188 h 1188988"/>
                    <a:gd name="connsiteX3-57" fmla="*/ 6350 w 194567"/>
                    <a:gd name="connsiteY3-58" fmla="*/ 1188988 h 1188988"/>
                    <a:gd name="connsiteX4-59" fmla="*/ 0 w 194567"/>
                    <a:gd name="connsiteY4-60" fmla="*/ 488950 h 1188988"/>
                    <a:gd name="connsiteX0-61" fmla="*/ 0 w 194567"/>
                    <a:gd name="connsiteY0-62" fmla="*/ 488950 h 1188988"/>
                    <a:gd name="connsiteX1-63" fmla="*/ 194567 w 194567"/>
                    <a:gd name="connsiteY1-64" fmla="*/ 0 h 1188988"/>
                    <a:gd name="connsiteX2-65" fmla="*/ 194567 w 194567"/>
                    <a:gd name="connsiteY2-66" fmla="*/ 1004838 h 1188988"/>
                    <a:gd name="connsiteX3-67" fmla="*/ 6350 w 194567"/>
                    <a:gd name="connsiteY3-68" fmla="*/ 1188988 h 1188988"/>
                    <a:gd name="connsiteX4-69" fmla="*/ 0 w 194567"/>
                    <a:gd name="connsiteY4-70" fmla="*/ 488950 h 1188988"/>
                    <a:gd name="connsiteX0-71" fmla="*/ 611 w 195178"/>
                    <a:gd name="connsiteY0-72" fmla="*/ 488950 h 1182638"/>
                    <a:gd name="connsiteX1-73" fmla="*/ 195178 w 195178"/>
                    <a:gd name="connsiteY1-74" fmla="*/ 0 h 1182638"/>
                    <a:gd name="connsiteX2-75" fmla="*/ 195178 w 195178"/>
                    <a:gd name="connsiteY2-76" fmla="*/ 1004838 h 1182638"/>
                    <a:gd name="connsiteX3-77" fmla="*/ 611 w 195178"/>
                    <a:gd name="connsiteY3-78" fmla="*/ 1182638 h 1182638"/>
                    <a:gd name="connsiteX4-79" fmla="*/ 611 w 195178"/>
                    <a:gd name="connsiteY4-80" fmla="*/ 488950 h 1182638"/>
                    <a:gd name="connsiteX0-81" fmla="*/ 0 w 200917"/>
                    <a:gd name="connsiteY0-82" fmla="*/ 469588 h 1182638"/>
                    <a:gd name="connsiteX1-83" fmla="*/ 200917 w 200917"/>
                    <a:gd name="connsiteY1-84" fmla="*/ 0 h 1182638"/>
                    <a:gd name="connsiteX2-85" fmla="*/ 200917 w 200917"/>
                    <a:gd name="connsiteY2-86" fmla="*/ 1004838 h 1182638"/>
                    <a:gd name="connsiteX3-87" fmla="*/ 6350 w 200917"/>
                    <a:gd name="connsiteY3-88" fmla="*/ 1182638 h 1182638"/>
                    <a:gd name="connsiteX4-89" fmla="*/ 0 w 200917"/>
                    <a:gd name="connsiteY4-90" fmla="*/ 469588 h 1182638"/>
                    <a:gd name="connsiteX0-91" fmla="*/ 0 w 200917"/>
                    <a:gd name="connsiteY0-92" fmla="*/ 469588 h 1189092"/>
                    <a:gd name="connsiteX1-93" fmla="*/ 200917 w 200917"/>
                    <a:gd name="connsiteY1-94" fmla="*/ 0 h 1189092"/>
                    <a:gd name="connsiteX2-95" fmla="*/ 200917 w 200917"/>
                    <a:gd name="connsiteY2-96" fmla="*/ 1004838 h 1189092"/>
                    <a:gd name="connsiteX3-97" fmla="*/ 6350 w 200917"/>
                    <a:gd name="connsiteY3-98" fmla="*/ 1189092 h 1189092"/>
                    <a:gd name="connsiteX4-99" fmla="*/ 0 w 200917"/>
                    <a:gd name="connsiteY4-100" fmla="*/ 469588 h 1189092"/>
                    <a:gd name="connsiteX0-101" fmla="*/ 0 w 200917"/>
                    <a:gd name="connsiteY0-102" fmla="*/ 469588 h 1189092"/>
                    <a:gd name="connsiteX1-103" fmla="*/ 200917 w 200917"/>
                    <a:gd name="connsiteY1-104" fmla="*/ 0 h 1189092"/>
                    <a:gd name="connsiteX2-105" fmla="*/ 194567 w 200917"/>
                    <a:gd name="connsiteY2-106" fmla="*/ 1004838 h 1189092"/>
                    <a:gd name="connsiteX3-107" fmla="*/ 6350 w 200917"/>
                    <a:gd name="connsiteY3-108" fmla="*/ 1189092 h 1189092"/>
                    <a:gd name="connsiteX4-109" fmla="*/ 0 w 200917"/>
                    <a:gd name="connsiteY4-110" fmla="*/ 469588 h 1189092"/>
                    <a:gd name="connsiteX0-111" fmla="*/ 0 w 200917"/>
                    <a:gd name="connsiteY0-112" fmla="*/ 469588 h 1195546"/>
                    <a:gd name="connsiteX1-113" fmla="*/ 200917 w 200917"/>
                    <a:gd name="connsiteY1-114" fmla="*/ 0 h 1195546"/>
                    <a:gd name="connsiteX2-115" fmla="*/ 194567 w 200917"/>
                    <a:gd name="connsiteY2-116" fmla="*/ 1004838 h 1195546"/>
                    <a:gd name="connsiteX3-117" fmla="*/ 12700 w 200917"/>
                    <a:gd name="connsiteY3-118" fmla="*/ 1195546 h 1195546"/>
                    <a:gd name="connsiteX4-119" fmla="*/ 0 w 200917"/>
                    <a:gd name="connsiteY4-120" fmla="*/ 469588 h 1195546"/>
                    <a:gd name="connsiteX0-121" fmla="*/ 0 w 200917"/>
                    <a:gd name="connsiteY0-122" fmla="*/ 469588 h 1182638"/>
                    <a:gd name="connsiteX1-123" fmla="*/ 200917 w 200917"/>
                    <a:gd name="connsiteY1-124" fmla="*/ 0 h 1182638"/>
                    <a:gd name="connsiteX2-125" fmla="*/ 194567 w 200917"/>
                    <a:gd name="connsiteY2-126" fmla="*/ 1004838 h 1182638"/>
                    <a:gd name="connsiteX3-127" fmla="*/ 12700 w 200917"/>
                    <a:gd name="connsiteY3-128" fmla="*/ 1182638 h 1182638"/>
                    <a:gd name="connsiteX4-129" fmla="*/ 0 w 200917"/>
                    <a:gd name="connsiteY4-130" fmla="*/ 469588 h 1182638"/>
                    <a:gd name="connsiteX0-131" fmla="*/ 0 w 200917"/>
                    <a:gd name="connsiteY0-132" fmla="*/ 469588 h 1182638"/>
                    <a:gd name="connsiteX1-133" fmla="*/ 200917 w 200917"/>
                    <a:gd name="connsiteY1-134" fmla="*/ 0 h 1182638"/>
                    <a:gd name="connsiteX2-135" fmla="*/ 194567 w 200917"/>
                    <a:gd name="connsiteY2-136" fmla="*/ 1017746 h 1182638"/>
                    <a:gd name="connsiteX3-137" fmla="*/ 12700 w 200917"/>
                    <a:gd name="connsiteY3-138" fmla="*/ 1182638 h 1182638"/>
                    <a:gd name="connsiteX4-139" fmla="*/ 0 w 200917"/>
                    <a:gd name="connsiteY4-140" fmla="*/ 469588 h 1182638"/>
                    <a:gd name="connsiteX0-141" fmla="*/ 0 w 200917"/>
                    <a:gd name="connsiteY0-142" fmla="*/ 469588 h 1208454"/>
                    <a:gd name="connsiteX1-143" fmla="*/ 200917 w 200917"/>
                    <a:gd name="connsiteY1-144" fmla="*/ 0 h 1208454"/>
                    <a:gd name="connsiteX2-145" fmla="*/ 194567 w 200917"/>
                    <a:gd name="connsiteY2-146" fmla="*/ 1017746 h 1208454"/>
                    <a:gd name="connsiteX3-147" fmla="*/ 19050 w 200917"/>
                    <a:gd name="connsiteY3-148" fmla="*/ 1208454 h 1208454"/>
                    <a:gd name="connsiteX4-149" fmla="*/ 0 w 200917"/>
                    <a:gd name="connsiteY4-150" fmla="*/ 469588 h 1208454"/>
                    <a:gd name="connsiteX0-151" fmla="*/ 0 w 200917"/>
                    <a:gd name="connsiteY0-152" fmla="*/ 469588 h 1182638"/>
                    <a:gd name="connsiteX1-153" fmla="*/ 200917 w 200917"/>
                    <a:gd name="connsiteY1-154" fmla="*/ 0 h 1182638"/>
                    <a:gd name="connsiteX2-155" fmla="*/ 194567 w 200917"/>
                    <a:gd name="connsiteY2-156" fmla="*/ 1017746 h 1182638"/>
                    <a:gd name="connsiteX3-157" fmla="*/ 12700 w 200917"/>
                    <a:gd name="connsiteY3-158" fmla="*/ 1182638 h 1182638"/>
                    <a:gd name="connsiteX4-159" fmla="*/ 0 w 200917"/>
                    <a:gd name="connsiteY4-160" fmla="*/ 469588 h 1182638"/>
                    <a:gd name="connsiteX0-161" fmla="*/ 0 w 200917"/>
                    <a:gd name="connsiteY0-162" fmla="*/ 469588 h 1208454"/>
                    <a:gd name="connsiteX1-163" fmla="*/ 200917 w 200917"/>
                    <a:gd name="connsiteY1-164" fmla="*/ 0 h 1208454"/>
                    <a:gd name="connsiteX2-165" fmla="*/ 194567 w 200917"/>
                    <a:gd name="connsiteY2-166" fmla="*/ 1017746 h 1208454"/>
                    <a:gd name="connsiteX3-167" fmla="*/ 6350 w 200917"/>
                    <a:gd name="connsiteY3-168" fmla="*/ 1208454 h 1208454"/>
                    <a:gd name="connsiteX4-169" fmla="*/ 0 w 200917"/>
                    <a:gd name="connsiteY4-170" fmla="*/ 469588 h 1208454"/>
                    <a:gd name="connsiteX0-171" fmla="*/ 0 w 201219"/>
                    <a:gd name="connsiteY0-172" fmla="*/ 469588 h 1208454"/>
                    <a:gd name="connsiteX1-173" fmla="*/ 200917 w 201219"/>
                    <a:gd name="connsiteY1-174" fmla="*/ 0 h 1208454"/>
                    <a:gd name="connsiteX2-175" fmla="*/ 200565 w 201219"/>
                    <a:gd name="connsiteY2-176" fmla="*/ 1004556 h 1208454"/>
                    <a:gd name="connsiteX3-177" fmla="*/ 6350 w 201219"/>
                    <a:gd name="connsiteY3-178" fmla="*/ 1208454 h 1208454"/>
                    <a:gd name="connsiteX4-179" fmla="*/ 0 w 201219"/>
                    <a:gd name="connsiteY4-180" fmla="*/ 469588 h 1208454"/>
                    <a:gd name="connsiteX0-181" fmla="*/ 0 w 201219"/>
                    <a:gd name="connsiteY0-182" fmla="*/ 469588 h 1155695"/>
                    <a:gd name="connsiteX1-183" fmla="*/ 200917 w 201219"/>
                    <a:gd name="connsiteY1-184" fmla="*/ 0 h 1155695"/>
                    <a:gd name="connsiteX2-185" fmla="*/ 200565 w 201219"/>
                    <a:gd name="connsiteY2-186" fmla="*/ 1004556 h 1155695"/>
                    <a:gd name="connsiteX3-187" fmla="*/ 6350 w 201219"/>
                    <a:gd name="connsiteY3-188" fmla="*/ 1155695 h 1155695"/>
                    <a:gd name="connsiteX4-189" fmla="*/ 0 w 201219"/>
                    <a:gd name="connsiteY4-190" fmla="*/ 469588 h 1155695"/>
                    <a:gd name="connsiteX0-191" fmla="*/ 0 w 201219"/>
                    <a:gd name="connsiteY0-192" fmla="*/ 469588 h 1182074"/>
                    <a:gd name="connsiteX1-193" fmla="*/ 200917 w 201219"/>
                    <a:gd name="connsiteY1-194" fmla="*/ 0 h 1182074"/>
                    <a:gd name="connsiteX2-195" fmla="*/ 200565 w 201219"/>
                    <a:gd name="connsiteY2-196" fmla="*/ 1004556 h 1182074"/>
                    <a:gd name="connsiteX3-197" fmla="*/ 6350 w 201219"/>
                    <a:gd name="connsiteY3-198" fmla="*/ 1182074 h 1182074"/>
                    <a:gd name="connsiteX4-199" fmla="*/ 0 w 201219"/>
                    <a:gd name="connsiteY4-200" fmla="*/ 469588 h 118207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01219" h="1182074">
                      <a:moveTo>
                        <a:pt x="0" y="469588"/>
                      </a:moveTo>
                      <a:lnTo>
                        <a:pt x="200917" y="0"/>
                      </a:lnTo>
                      <a:cubicBezTo>
                        <a:pt x="198800" y="334946"/>
                        <a:pt x="202682" y="669610"/>
                        <a:pt x="200565" y="1004556"/>
                      </a:cubicBezTo>
                      <a:lnTo>
                        <a:pt x="6350" y="1182074"/>
                      </a:lnTo>
                      <a:cubicBezTo>
                        <a:pt x="4233" y="957195"/>
                        <a:pt x="2117" y="694467"/>
                        <a:pt x="0" y="469588"/>
                      </a:cubicBezTo>
                      <a:close/>
                    </a:path>
                  </a:pathLst>
                </a:custGeom>
                <a:solidFill>
                  <a:srgbClr val="CC821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" name="矩形 23">
                  <a:extLst>
                    <a:ext uri="{FF2B5EF4-FFF2-40B4-BE49-F238E27FC236}">
                      <a16:creationId xmlns:a16="http://schemas.microsoft.com/office/drawing/2014/main" id="{74D71E0D-6E8A-4D69-B99C-C15671E154B3}"/>
                    </a:ext>
                  </a:extLst>
                </p:cNvPr>
                <p:cNvSpPr/>
                <p:nvPr/>
              </p:nvSpPr>
              <p:spPr>
                <a:xfrm>
                  <a:off x="2774040" y="2073604"/>
                  <a:ext cx="233579" cy="958304"/>
                </a:xfrm>
                <a:custGeom>
                  <a:avLst/>
                  <a:gdLst>
                    <a:gd name="connsiteX0" fmla="*/ 0 w 200917"/>
                    <a:gd name="connsiteY0" fmla="*/ 0 h 698300"/>
                    <a:gd name="connsiteX1" fmla="*/ 200917 w 200917"/>
                    <a:gd name="connsiteY1" fmla="*/ 0 h 698300"/>
                    <a:gd name="connsiteX2" fmla="*/ 200917 w 200917"/>
                    <a:gd name="connsiteY2" fmla="*/ 698300 h 698300"/>
                    <a:gd name="connsiteX3" fmla="*/ 0 w 200917"/>
                    <a:gd name="connsiteY3" fmla="*/ 698300 h 698300"/>
                    <a:gd name="connsiteX4" fmla="*/ 0 w 200917"/>
                    <a:gd name="connsiteY4" fmla="*/ 0 h 698300"/>
                    <a:gd name="connsiteX0-1" fmla="*/ 0 w 200917"/>
                    <a:gd name="connsiteY0-2" fmla="*/ 152400 h 850700"/>
                    <a:gd name="connsiteX1-3" fmla="*/ 194567 w 200917"/>
                    <a:gd name="connsiteY1-4" fmla="*/ 0 h 850700"/>
                    <a:gd name="connsiteX2-5" fmla="*/ 200917 w 200917"/>
                    <a:gd name="connsiteY2-6" fmla="*/ 850700 h 850700"/>
                    <a:gd name="connsiteX3-7" fmla="*/ 0 w 200917"/>
                    <a:gd name="connsiteY3-8" fmla="*/ 850700 h 850700"/>
                    <a:gd name="connsiteX4-9" fmla="*/ 0 w 200917"/>
                    <a:gd name="connsiteY4-10" fmla="*/ 152400 h 850700"/>
                    <a:gd name="connsiteX0-11" fmla="*/ 0 w 200917"/>
                    <a:gd name="connsiteY0-12" fmla="*/ 152400 h 996750"/>
                    <a:gd name="connsiteX1-13" fmla="*/ 194567 w 200917"/>
                    <a:gd name="connsiteY1-14" fmla="*/ 0 h 996750"/>
                    <a:gd name="connsiteX2-15" fmla="*/ 200917 w 200917"/>
                    <a:gd name="connsiteY2-16" fmla="*/ 996750 h 996750"/>
                    <a:gd name="connsiteX3-17" fmla="*/ 0 w 200917"/>
                    <a:gd name="connsiteY3-18" fmla="*/ 850700 h 996750"/>
                    <a:gd name="connsiteX4-19" fmla="*/ 0 w 200917"/>
                    <a:gd name="connsiteY4-20" fmla="*/ 152400 h 99675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00917" h="996750">
                      <a:moveTo>
                        <a:pt x="0" y="152400"/>
                      </a:moveTo>
                      <a:lnTo>
                        <a:pt x="194567" y="0"/>
                      </a:lnTo>
                      <a:cubicBezTo>
                        <a:pt x="196684" y="283567"/>
                        <a:pt x="198800" y="713183"/>
                        <a:pt x="200917" y="996750"/>
                      </a:cubicBezTo>
                      <a:lnTo>
                        <a:pt x="0" y="850700"/>
                      </a:lnTo>
                      <a:lnTo>
                        <a:pt x="0" y="152400"/>
                      </a:lnTo>
                      <a:close/>
                    </a:path>
                  </a:pathLst>
                </a:custGeom>
                <a:solidFill>
                  <a:srgbClr val="CB3C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矩形 24">
                  <a:extLst>
                    <a:ext uri="{FF2B5EF4-FFF2-40B4-BE49-F238E27FC236}">
                      <a16:creationId xmlns:a16="http://schemas.microsoft.com/office/drawing/2014/main" id="{7FEE0C35-FBDA-4CAB-A6F2-DC3AB3D91576}"/>
                    </a:ext>
                  </a:extLst>
                </p:cNvPr>
                <p:cNvSpPr/>
                <p:nvPr/>
              </p:nvSpPr>
              <p:spPr>
                <a:xfrm>
                  <a:off x="2765246" y="2883494"/>
                  <a:ext cx="238540" cy="1118350"/>
                </a:xfrm>
                <a:custGeom>
                  <a:avLst/>
                  <a:gdLst>
                    <a:gd name="connsiteX0" fmla="*/ 0 w 209176"/>
                    <a:gd name="connsiteY0" fmla="*/ 0 h 1163217"/>
                    <a:gd name="connsiteX1" fmla="*/ 209176 w 209176"/>
                    <a:gd name="connsiteY1" fmla="*/ 0 h 1163217"/>
                    <a:gd name="connsiteX2" fmla="*/ 209176 w 209176"/>
                    <a:gd name="connsiteY2" fmla="*/ 1163217 h 1163217"/>
                    <a:gd name="connsiteX3" fmla="*/ 0 w 209176"/>
                    <a:gd name="connsiteY3" fmla="*/ 1163217 h 1163217"/>
                    <a:gd name="connsiteX4" fmla="*/ 0 w 209176"/>
                    <a:gd name="connsiteY4" fmla="*/ 0 h 1163217"/>
                    <a:gd name="connsiteX0-1" fmla="*/ 0 w 209176"/>
                    <a:gd name="connsiteY0-2" fmla="*/ 0 h 1163217"/>
                    <a:gd name="connsiteX1-3" fmla="*/ 209176 w 209176"/>
                    <a:gd name="connsiteY1-4" fmla="*/ 0 h 1163217"/>
                    <a:gd name="connsiteX2-5" fmla="*/ 209176 w 209176"/>
                    <a:gd name="connsiteY2-6" fmla="*/ 1163217 h 1163217"/>
                    <a:gd name="connsiteX3-7" fmla="*/ 0 w 209176"/>
                    <a:gd name="connsiteY3-8" fmla="*/ 648867 h 1163217"/>
                    <a:gd name="connsiteX4-9" fmla="*/ 0 w 209176"/>
                    <a:gd name="connsiteY4-10" fmla="*/ 0 h 1163217"/>
                    <a:gd name="connsiteX0-11" fmla="*/ 0 w 209176"/>
                    <a:gd name="connsiteY0-12" fmla="*/ 0 h 1163217"/>
                    <a:gd name="connsiteX1-13" fmla="*/ 202826 w 209176"/>
                    <a:gd name="connsiteY1-14" fmla="*/ 152400 h 1163217"/>
                    <a:gd name="connsiteX2-15" fmla="*/ 209176 w 209176"/>
                    <a:gd name="connsiteY2-16" fmla="*/ 1163217 h 1163217"/>
                    <a:gd name="connsiteX3-17" fmla="*/ 0 w 209176"/>
                    <a:gd name="connsiteY3-18" fmla="*/ 648867 h 1163217"/>
                    <a:gd name="connsiteX4-19" fmla="*/ 0 w 209176"/>
                    <a:gd name="connsiteY4-20" fmla="*/ 0 h 1163217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09176" h="1163217">
                      <a:moveTo>
                        <a:pt x="0" y="0"/>
                      </a:moveTo>
                      <a:lnTo>
                        <a:pt x="202826" y="152400"/>
                      </a:lnTo>
                      <a:cubicBezTo>
                        <a:pt x="204943" y="489339"/>
                        <a:pt x="207059" y="826278"/>
                        <a:pt x="209176" y="1163217"/>
                      </a:cubicBezTo>
                      <a:lnTo>
                        <a:pt x="0" y="6488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573C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24" name="组合 23">
                  <a:extLst>
                    <a:ext uri="{FF2B5EF4-FFF2-40B4-BE49-F238E27FC236}">
                      <a16:creationId xmlns:a16="http://schemas.microsoft.com/office/drawing/2014/main" id="{C401EE16-3102-40A2-BE17-930C38BB27C9}"/>
                    </a:ext>
                  </a:extLst>
                </p:cNvPr>
                <p:cNvGrpSpPr/>
                <p:nvPr/>
              </p:nvGrpSpPr>
              <p:grpSpPr>
                <a:xfrm>
                  <a:off x="914347" y="2071977"/>
                  <a:ext cx="665454" cy="358953"/>
                  <a:chOff x="2038684" y="2108148"/>
                  <a:chExt cx="692153" cy="373354"/>
                </a:xfrm>
              </p:grpSpPr>
              <p:sp>
                <p:nvSpPr>
                  <p:cNvPr id="48" name="矩形 47">
                    <a:extLst>
                      <a:ext uri="{FF2B5EF4-FFF2-40B4-BE49-F238E27FC236}">
                        <a16:creationId xmlns:a16="http://schemas.microsoft.com/office/drawing/2014/main" id="{5CA5160A-B222-44B9-AC72-9941D497C5DF}"/>
                      </a:ext>
                    </a:extLst>
                  </p:cNvPr>
                  <p:cNvSpPr/>
                  <p:nvPr/>
                </p:nvSpPr>
                <p:spPr>
                  <a:xfrm>
                    <a:off x="2038684" y="2117085"/>
                    <a:ext cx="692153" cy="364417"/>
                  </a:xfrm>
                  <a:prstGeom prst="rect">
                    <a:avLst/>
                  </a:prstGeom>
                  <a:solidFill>
                    <a:srgbClr val="FFA31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9" name="TextBox 21">
                    <a:extLst>
                      <a:ext uri="{FF2B5EF4-FFF2-40B4-BE49-F238E27FC236}">
                        <a16:creationId xmlns:a16="http://schemas.microsoft.com/office/drawing/2014/main" id="{10DBEF9B-BE99-4E0F-8A48-D611A5642DE9}"/>
                      </a:ext>
                    </a:extLst>
                  </p:cNvPr>
                  <p:cNvSpPr txBox="1"/>
                  <p:nvPr/>
                </p:nvSpPr>
                <p:spPr>
                  <a:xfrm>
                    <a:off x="2156045" y="2108148"/>
                    <a:ext cx="418840" cy="32804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altLang="zh-CN" sz="1500" dirty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01</a:t>
                    </a:r>
                    <a:endParaRPr lang="zh-CN" altLang="en-US" sz="1500" dirty="0"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5" name="组合 24">
                  <a:extLst>
                    <a:ext uri="{FF2B5EF4-FFF2-40B4-BE49-F238E27FC236}">
                      <a16:creationId xmlns:a16="http://schemas.microsoft.com/office/drawing/2014/main" id="{4598E637-2543-4218-91A8-653AB3625FA4}"/>
                    </a:ext>
                  </a:extLst>
                </p:cNvPr>
                <p:cNvGrpSpPr/>
                <p:nvPr/>
              </p:nvGrpSpPr>
              <p:grpSpPr>
                <a:xfrm>
                  <a:off x="1802311" y="2220126"/>
                  <a:ext cx="971726" cy="651277"/>
                  <a:chOff x="2962276" y="2262248"/>
                  <a:chExt cx="1010712" cy="677406"/>
                </a:xfrm>
              </p:grpSpPr>
              <p:sp>
                <p:nvSpPr>
                  <p:cNvPr id="46" name="矩形 45">
                    <a:extLst>
                      <a:ext uri="{FF2B5EF4-FFF2-40B4-BE49-F238E27FC236}">
                        <a16:creationId xmlns:a16="http://schemas.microsoft.com/office/drawing/2014/main" id="{9FF44B5A-6C5D-4320-BE7C-FC533CD93438}"/>
                      </a:ext>
                    </a:extLst>
                  </p:cNvPr>
                  <p:cNvSpPr/>
                  <p:nvPr/>
                </p:nvSpPr>
                <p:spPr>
                  <a:xfrm>
                    <a:off x="2962276" y="2262248"/>
                    <a:ext cx="1010712" cy="677406"/>
                  </a:xfrm>
                  <a:prstGeom prst="rect">
                    <a:avLst/>
                  </a:prstGeom>
                  <a:solidFill>
                    <a:srgbClr val="FF4A1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7" name="TextBox 24">
                    <a:extLst>
                      <a:ext uri="{FF2B5EF4-FFF2-40B4-BE49-F238E27FC236}">
                        <a16:creationId xmlns:a16="http://schemas.microsoft.com/office/drawing/2014/main" id="{447491E1-4ACA-49CD-B352-6B2517A5AC03}"/>
                      </a:ext>
                    </a:extLst>
                  </p:cNvPr>
                  <p:cNvSpPr txBox="1"/>
                  <p:nvPr/>
                </p:nvSpPr>
                <p:spPr>
                  <a:xfrm>
                    <a:off x="3203057" y="2443718"/>
                    <a:ext cx="527161" cy="38508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dirty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IDC</a:t>
                    </a:r>
                    <a:endParaRPr lang="zh-CN" altLang="en-US" sz="1500" dirty="0"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6" name="组合 25">
                  <a:extLst>
                    <a:ext uri="{FF2B5EF4-FFF2-40B4-BE49-F238E27FC236}">
                      <a16:creationId xmlns:a16="http://schemas.microsoft.com/office/drawing/2014/main" id="{894C6B11-7F2A-4FD7-8AE1-E2C3E08BA3B5}"/>
                    </a:ext>
                  </a:extLst>
                </p:cNvPr>
                <p:cNvGrpSpPr/>
                <p:nvPr/>
              </p:nvGrpSpPr>
              <p:grpSpPr>
                <a:xfrm>
                  <a:off x="1802314" y="2871400"/>
                  <a:ext cx="990262" cy="655683"/>
                  <a:chOff x="2962274" y="2939654"/>
                  <a:chExt cx="1029991" cy="681989"/>
                </a:xfrm>
              </p:grpSpPr>
              <p:sp>
                <p:nvSpPr>
                  <p:cNvPr id="44" name="矩形 43">
                    <a:extLst>
                      <a:ext uri="{FF2B5EF4-FFF2-40B4-BE49-F238E27FC236}">
                        <a16:creationId xmlns:a16="http://schemas.microsoft.com/office/drawing/2014/main" id="{FBAC30F8-3065-48F9-86B1-29A6C984B185}"/>
                      </a:ext>
                    </a:extLst>
                  </p:cNvPr>
                  <p:cNvSpPr/>
                  <p:nvPr/>
                </p:nvSpPr>
                <p:spPr>
                  <a:xfrm>
                    <a:off x="2962274" y="2939654"/>
                    <a:ext cx="1029991" cy="681989"/>
                  </a:xfrm>
                  <a:prstGeom prst="rect">
                    <a:avLst/>
                  </a:prstGeom>
                  <a:solidFill>
                    <a:srgbClr val="1B91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5" name="TextBox 27">
                    <a:extLst>
                      <a:ext uri="{FF2B5EF4-FFF2-40B4-BE49-F238E27FC236}">
                        <a16:creationId xmlns:a16="http://schemas.microsoft.com/office/drawing/2014/main" id="{97469F00-BF69-4D42-8EF2-8464D0D48028}"/>
                      </a:ext>
                    </a:extLst>
                  </p:cNvPr>
                  <p:cNvSpPr txBox="1"/>
                  <p:nvPr/>
                </p:nvSpPr>
                <p:spPr>
                  <a:xfrm>
                    <a:off x="3001320" y="3092194"/>
                    <a:ext cx="930457" cy="3850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500" dirty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CLOUD</a:t>
                    </a:r>
                    <a:endParaRPr lang="zh-CN" altLang="en-US" sz="1500" dirty="0"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7" name="组合 26">
                  <a:extLst>
                    <a:ext uri="{FF2B5EF4-FFF2-40B4-BE49-F238E27FC236}">
                      <a16:creationId xmlns:a16="http://schemas.microsoft.com/office/drawing/2014/main" id="{15B21067-46E7-4E33-BE11-3AFC903DD0F0}"/>
                    </a:ext>
                  </a:extLst>
                </p:cNvPr>
                <p:cNvGrpSpPr/>
                <p:nvPr/>
              </p:nvGrpSpPr>
              <p:grpSpPr>
                <a:xfrm>
                  <a:off x="1752575" y="1623597"/>
                  <a:ext cx="1146577" cy="596529"/>
                  <a:chOff x="2910543" y="1641786"/>
                  <a:chExt cx="1192576" cy="620461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0CF63927-544E-43C7-82EB-DF64413D1B57}"/>
                      </a:ext>
                    </a:extLst>
                  </p:cNvPr>
                  <p:cNvSpPr/>
                  <p:nvPr/>
                </p:nvSpPr>
                <p:spPr>
                  <a:xfrm>
                    <a:off x="2964180" y="1641786"/>
                    <a:ext cx="1019951" cy="620461"/>
                  </a:xfrm>
                  <a:prstGeom prst="rect">
                    <a:avLst/>
                  </a:prstGeom>
                  <a:solidFill>
                    <a:srgbClr val="FFA31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3" name="TextBox 30">
                    <a:extLst>
                      <a:ext uri="{FF2B5EF4-FFF2-40B4-BE49-F238E27FC236}">
                        <a16:creationId xmlns:a16="http://schemas.microsoft.com/office/drawing/2014/main" id="{4C7CD115-A5A5-4CF5-ACAF-92CBDCCD01AC}"/>
                      </a:ext>
                    </a:extLst>
                  </p:cNvPr>
                  <p:cNvSpPr txBox="1"/>
                  <p:nvPr/>
                </p:nvSpPr>
                <p:spPr>
                  <a:xfrm>
                    <a:off x="2910543" y="1824534"/>
                    <a:ext cx="1192576" cy="32804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dirty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Blockchain</a:t>
                    </a:r>
                    <a:endParaRPr lang="zh-CN" altLang="en-US" sz="1500" dirty="0"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8" name="组合 27">
                  <a:extLst>
                    <a:ext uri="{FF2B5EF4-FFF2-40B4-BE49-F238E27FC236}">
                      <a16:creationId xmlns:a16="http://schemas.microsoft.com/office/drawing/2014/main" id="{D00E066D-92B5-4C80-894A-7938F8C6ED20}"/>
                    </a:ext>
                  </a:extLst>
                </p:cNvPr>
                <p:cNvGrpSpPr/>
                <p:nvPr/>
              </p:nvGrpSpPr>
              <p:grpSpPr>
                <a:xfrm>
                  <a:off x="914346" y="2375993"/>
                  <a:ext cx="674609" cy="341603"/>
                  <a:chOff x="2038684" y="2424367"/>
                  <a:chExt cx="701675" cy="355307"/>
                </a:xfrm>
              </p:grpSpPr>
              <p:sp>
                <p:nvSpPr>
                  <p:cNvPr id="40" name="矩形 39">
                    <a:extLst>
                      <a:ext uri="{FF2B5EF4-FFF2-40B4-BE49-F238E27FC236}">
                        <a16:creationId xmlns:a16="http://schemas.microsoft.com/office/drawing/2014/main" id="{3C07F779-E3BD-4A89-8BB0-7E9A7607F126}"/>
                      </a:ext>
                    </a:extLst>
                  </p:cNvPr>
                  <p:cNvSpPr/>
                  <p:nvPr/>
                </p:nvSpPr>
                <p:spPr>
                  <a:xfrm>
                    <a:off x="2038684" y="2446894"/>
                    <a:ext cx="701675" cy="332780"/>
                  </a:xfrm>
                  <a:prstGeom prst="rect">
                    <a:avLst/>
                  </a:prstGeom>
                  <a:solidFill>
                    <a:srgbClr val="FF4A1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1" name="TextBox 33">
                    <a:extLst>
                      <a:ext uri="{FF2B5EF4-FFF2-40B4-BE49-F238E27FC236}">
                        <a16:creationId xmlns:a16="http://schemas.microsoft.com/office/drawing/2014/main" id="{D3214716-3743-4A30-AE58-E258BD7CBFC3}"/>
                      </a:ext>
                    </a:extLst>
                  </p:cNvPr>
                  <p:cNvSpPr txBox="1"/>
                  <p:nvPr/>
                </p:nvSpPr>
                <p:spPr>
                  <a:xfrm>
                    <a:off x="2144608" y="2424367"/>
                    <a:ext cx="424991" cy="3280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500" dirty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02</a:t>
                    </a:r>
                    <a:endParaRPr lang="zh-CN" altLang="en-US" sz="1500" dirty="0"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6E8AD049-DD8A-4C82-BCBD-6F95535C6233}"/>
                    </a:ext>
                  </a:extLst>
                </p:cNvPr>
                <p:cNvSpPr/>
                <p:nvPr/>
              </p:nvSpPr>
              <p:spPr>
                <a:xfrm>
                  <a:off x="914346" y="2699387"/>
                  <a:ext cx="674609" cy="338624"/>
                </a:xfrm>
                <a:prstGeom prst="rect">
                  <a:avLst/>
                </a:prstGeom>
                <a:solidFill>
                  <a:srgbClr val="1B91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30" name="组合 29">
                  <a:extLst>
                    <a:ext uri="{FF2B5EF4-FFF2-40B4-BE49-F238E27FC236}">
                      <a16:creationId xmlns:a16="http://schemas.microsoft.com/office/drawing/2014/main" id="{DF48F9BB-7AB7-4E23-81F5-80FD04944C49}"/>
                    </a:ext>
                  </a:extLst>
                </p:cNvPr>
                <p:cNvGrpSpPr/>
                <p:nvPr/>
              </p:nvGrpSpPr>
              <p:grpSpPr>
                <a:xfrm>
                  <a:off x="2985250" y="3031906"/>
                  <a:ext cx="4214711" cy="963280"/>
                  <a:chOff x="2928450" y="4400323"/>
                  <a:chExt cx="4244418" cy="1170665"/>
                </a:xfrm>
              </p:grpSpPr>
              <p:sp>
                <p:nvSpPr>
                  <p:cNvPr id="38" name="矩形 37">
                    <a:extLst>
                      <a:ext uri="{FF2B5EF4-FFF2-40B4-BE49-F238E27FC236}">
                        <a16:creationId xmlns:a16="http://schemas.microsoft.com/office/drawing/2014/main" id="{79AAA807-497E-42E6-AC64-E9F7297DE94A}"/>
                      </a:ext>
                    </a:extLst>
                  </p:cNvPr>
                  <p:cNvSpPr/>
                  <p:nvPr/>
                </p:nvSpPr>
                <p:spPr>
                  <a:xfrm>
                    <a:off x="2928450" y="4400323"/>
                    <a:ext cx="4244418" cy="1170665"/>
                  </a:xfrm>
                  <a:prstGeom prst="rect">
                    <a:avLst/>
                  </a:prstGeom>
                  <a:solidFill>
                    <a:srgbClr val="1B91FF"/>
                  </a:soli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pic>
                <p:nvPicPr>
                  <p:cNvPr id="39" name="68" descr="Untitled-2.png">
                    <a:extLst>
                      <a:ext uri="{FF2B5EF4-FFF2-40B4-BE49-F238E27FC236}">
                        <a16:creationId xmlns:a16="http://schemas.microsoft.com/office/drawing/2014/main" id="{278093C0-BD06-45BD-BDAF-5EF8CC8B2BC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270305" y="4435778"/>
                    <a:ext cx="2877362" cy="6002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1" name="组合 30">
                  <a:extLst>
                    <a:ext uri="{FF2B5EF4-FFF2-40B4-BE49-F238E27FC236}">
                      <a16:creationId xmlns:a16="http://schemas.microsoft.com/office/drawing/2014/main" id="{1D023797-ACE1-4295-85A1-65C1E99DD3A4}"/>
                    </a:ext>
                  </a:extLst>
                </p:cNvPr>
                <p:cNvGrpSpPr/>
                <p:nvPr/>
              </p:nvGrpSpPr>
              <p:grpSpPr>
                <a:xfrm>
                  <a:off x="2985250" y="2067020"/>
                  <a:ext cx="4214712" cy="965556"/>
                  <a:chOff x="2928450" y="3227708"/>
                  <a:chExt cx="4244419" cy="1173430"/>
                </a:xfrm>
              </p:grpSpPr>
              <p:sp>
                <p:nvSpPr>
                  <p:cNvPr id="36" name="矩形 35">
                    <a:extLst>
                      <a:ext uri="{FF2B5EF4-FFF2-40B4-BE49-F238E27FC236}">
                        <a16:creationId xmlns:a16="http://schemas.microsoft.com/office/drawing/2014/main" id="{F84F9E4E-8AFF-48FB-8ED8-4FFF1ED910FC}"/>
                      </a:ext>
                    </a:extLst>
                  </p:cNvPr>
                  <p:cNvSpPr/>
                  <p:nvPr/>
                </p:nvSpPr>
                <p:spPr>
                  <a:xfrm>
                    <a:off x="2928450" y="3227708"/>
                    <a:ext cx="4244419" cy="1173430"/>
                  </a:xfrm>
                  <a:prstGeom prst="rect">
                    <a:avLst/>
                  </a:prstGeom>
                  <a:solidFill>
                    <a:srgbClr val="FF4A1B"/>
                  </a:soli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pic>
                <p:nvPicPr>
                  <p:cNvPr id="37" name="68" descr="Untitled-2.png">
                    <a:extLst>
                      <a:ext uri="{FF2B5EF4-FFF2-40B4-BE49-F238E27FC236}">
                        <a16:creationId xmlns:a16="http://schemas.microsoft.com/office/drawing/2014/main" id="{79EE0935-0909-4276-B732-C1690BE2772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270305" y="3244166"/>
                    <a:ext cx="2877362" cy="6002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2" name="组合 31">
                  <a:extLst>
                    <a:ext uri="{FF2B5EF4-FFF2-40B4-BE49-F238E27FC236}">
                      <a16:creationId xmlns:a16="http://schemas.microsoft.com/office/drawing/2014/main" id="{24394040-8CD1-440C-9193-CDB17A36D04C}"/>
                    </a:ext>
                  </a:extLst>
                </p:cNvPr>
                <p:cNvGrpSpPr/>
                <p:nvPr/>
              </p:nvGrpSpPr>
              <p:grpSpPr>
                <a:xfrm>
                  <a:off x="2989272" y="1152702"/>
                  <a:ext cx="4214712" cy="914319"/>
                  <a:chOff x="2933338" y="2116545"/>
                  <a:chExt cx="4244419" cy="1111163"/>
                </a:xfrm>
              </p:grpSpPr>
              <p:sp>
                <p:nvSpPr>
                  <p:cNvPr id="34" name="矩形 33">
                    <a:extLst>
                      <a:ext uri="{FF2B5EF4-FFF2-40B4-BE49-F238E27FC236}">
                        <a16:creationId xmlns:a16="http://schemas.microsoft.com/office/drawing/2014/main" id="{D396C22B-71C5-47B7-8690-F7F018790367}"/>
                      </a:ext>
                    </a:extLst>
                  </p:cNvPr>
                  <p:cNvSpPr/>
                  <p:nvPr/>
                </p:nvSpPr>
                <p:spPr>
                  <a:xfrm>
                    <a:off x="2933338" y="2116545"/>
                    <a:ext cx="4244419" cy="1111163"/>
                  </a:xfrm>
                  <a:prstGeom prst="rect">
                    <a:avLst/>
                  </a:prstGeom>
                  <a:solidFill>
                    <a:srgbClr val="FFA31A"/>
                  </a:soli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pic>
                <p:nvPicPr>
                  <p:cNvPr id="35" name="68" descr="Untitled-2.png">
                    <a:extLst>
                      <a:ext uri="{FF2B5EF4-FFF2-40B4-BE49-F238E27FC236}">
                        <a16:creationId xmlns:a16="http://schemas.microsoft.com/office/drawing/2014/main" id="{1F8B15E5-3BEC-43E6-B451-35411C4F023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270305" y="2129244"/>
                    <a:ext cx="2877362" cy="6002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33" name="图片 32">
                  <a:extLst>
                    <a:ext uri="{FF2B5EF4-FFF2-40B4-BE49-F238E27FC236}">
                      <a16:creationId xmlns:a16="http://schemas.microsoft.com/office/drawing/2014/main" id="{883BC121-0B61-4A91-A781-19F5F475F4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0" b="98402" l="28226" r="91734">
                              <a14:foregroundMark x1="75806" y1="19174" x2="75806" y2="19174"/>
                              <a14:foregroundMark x1="79435" y1="16112" x2="79435" y2="16112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716"/>
                <a:stretch>
                  <a:fillRect/>
                </a:stretch>
              </p:blipFill>
              <p:spPr>
                <a:xfrm>
                  <a:off x="7247405" y="1743112"/>
                  <a:ext cx="1009826" cy="2157056"/>
                </a:xfrm>
                <a:prstGeom prst="rect">
                  <a:avLst/>
                </a:prstGeom>
              </p:spPr>
            </p:pic>
          </p:grpSp>
          <p:sp>
            <p:nvSpPr>
              <p:cNvPr id="10" name="TextBox 33">
                <a:extLst>
                  <a:ext uri="{FF2B5EF4-FFF2-40B4-BE49-F238E27FC236}">
                    <a16:creationId xmlns:a16="http://schemas.microsoft.com/office/drawing/2014/main" id="{F50A21A8-6A4D-44EE-851A-E1FAA75C667E}"/>
                  </a:ext>
                </a:extLst>
              </p:cNvPr>
              <p:cNvSpPr txBox="1"/>
              <p:nvPr/>
            </p:nvSpPr>
            <p:spPr>
              <a:xfrm>
                <a:off x="805426" y="4079790"/>
                <a:ext cx="492205" cy="3756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5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15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TextBox 51">
                <a:extLst>
                  <a:ext uri="{FF2B5EF4-FFF2-40B4-BE49-F238E27FC236}">
                    <a16:creationId xmlns:a16="http://schemas.microsoft.com/office/drawing/2014/main" id="{D8DA52E0-471D-4C40-85EC-C8950A8D68B4}"/>
                  </a:ext>
                </a:extLst>
              </p:cNvPr>
              <p:cNvSpPr txBox="1"/>
              <p:nvPr/>
            </p:nvSpPr>
            <p:spPr>
              <a:xfrm>
                <a:off x="3296101" y="3723664"/>
                <a:ext cx="4976727" cy="4409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spcBef>
                    <a:spcPts val="0"/>
                  </a:spcBef>
                  <a:defRPr>
                    <a:solidFill>
                      <a:schemeClr val="bg1"/>
                    </a:solidFill>
                    <a:latin typeface="+mn-ea"/>
                    <a:ea typeface="+mn-ea"/>
                  </a:defRPr>
                </a:lvl1pPr>
              </a:lstStyle>
              <a:p>
                <a:r>
                  <a:rPr lang="zh-CN" altLang="en-US" sz="15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服务器租用，服务器托管，</a:t>
                </a:r>
                <a:r>
                  <a:rPr lang="en-US" altLang="zh-CN" sz="15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IDC</a:t>
                </a:r>
                <a:r>
                  <a:rPr lang="zh-CN" altLang="en-US" sz="15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机房定制。</a:t>
                </a:r>
                <a:endParaRPr lang="en-US" altLang="zh-CN" sz="15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TextBox 51">
                <a:extLst>
                  <a:ext uri="{FF2B5EF4-FFF2-40B4-BE49-F238E27FC236}">
                    <a16:creationId xmlns:a16="http://schemas.microsoft.com/office/drawing/2014/main" id="{4360D727-2ECC-49E3-A80C-5CB640D9015C}"/>
                  </a:ext>
                </a:extLst>
              </p:cNvPr>
              <p:cNvSpPr txBox="1"/>
              <p:nvPr/>
            </p:nvSpPr>
            <p:spPr>
              <a:xfrm>
                <a:off x="3294652" y="4830472"/>
                <a:ext cx="4978176" cy="4409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spcBef>
                    <a:spcPts val="0"/>
                  </a:spcBef>
                  <a:defRPr>
                    <a:solidFill>
                      <a:schemeClr val="bg1"/>
                    </a:solidFill>
                    <a:latin typeface="+mn-ea"/>
                  </a:defRPr>
                </a:lvl1pPr>
                <a:lvl2pPr>
                  <a:defRPr>
                    <a:solidFill>
                      <a:schemeClr val="tx1"/>
                    </a:solidFill>
                    <a:latin typeface="Verdana" panose="020B060403050404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Verdana" panose="020B060403050404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Verdana" panose="020B060403050404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Verdana" panose="020B0604030504040204" pitchFamily="34" charset="0"/>
                    <a:ea typeface="宋体" panose="02010600030101010101" pitchFamily="2" charset="-122"/>
                  </a:defRPr>
                </a:lvl5pPr>
                <a:lvl6pPr>
                  <a:defRPr>
                    <a:solidFill>
                      <a:schemeClr val="tx1"/>
                    </a:solidFill>
                    <a:latin typeface="Verdana" panose="020B0604030504040204" pitchFamily="34" charset="0"/>
                    <a:ea typeface="宋体" panose="02010600030101010101" pitchFamily="2" charset="-122"/>
                  </a:defRPr>
                </a:lvl6pPr>
                <a:lvl7pPr>
                  <a:defRPr>
                    <a:solidFill>
                      <a:schemeClr val="tx1"/>
                    </a:solidFill>
                    <a:latin typeface="Verdana" panose="020B0604030504040204" pitchFamily="34" charset="0"/>
                    <a:ea typeface="宋体" panose="02010600030101010101" pitchFamily="2" charset="-122"/>
                  </a:defRPr>
                </a:lvl7pPr>
                <a:lvl8pPr>
                  <a:defRPr>
                    <a:solidFill>
                      <a:schemeClr val="tx1"/>
                    </a:solidFill>
                    <a:latin typeface="Verdana" panose="020B0604030504040204" pitchFamily="34" charset="0"/>
                    <a:ea typeface="宋体" panose="02010600030101010101" pitchFamily="2" charset="-122"/>
                  </a:defRPr>
                </a:lvl8pPr>
                <a:lvl9pPr>
                  <a:defRPr>
                    <a:solidFill>
                      <a:schemeClr val="tx1"/>
                    </a:solidFill>
                    <a:latin typeface="Verdan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5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公有云，混合云，私有云，域名，主机，网站</a:t>
                </a:r>
                <a:endParaRPr lang="en-US" altLang="zh-CN" sz="15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" name="TextBox 51">
              <a:extLst>
                <a:ext uri="{FF2B5EF4-FFF2-40B4-BE49-F238E27FC236}">
                  <a16:creationId xmlns:a16="http://schemas.microsoft.com/office/drawing/2014/main" id="{0BF32BFB-1624-4B32-B3F8-0BD7D2816DC7}"/>
                </a:ext>
              </a:extLst>
            </p:cNvPr>
            <p:cNvSpPr txBox="1"/>
            <p:nvPr/>
          </p:nvSpPr>
          <p:spPr>
            <a:xfrm>
              <a:off x="4143607" y="2667373"/>
              <a:ext cx="4976728" cy="375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spcBef>
                  <a:spcPts val="0"/>
                </a:spcBef>
                <a:defRPr>
                  <a:solidFill>
                    <a:schemeClr val="bg1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区块链技术应用和解决方案</a:t>
              </a:r>
              <a:endPara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3"/>
          <p:cNvSpPr>
            <a:spLocks noChangeShapeType="1"/>
          </p:cNvSpPr>
          <p:nvPr/>
        </p:nvSpPr>
        <p:spPr bwMode="auto">
          <a:xfrm>
            <a:off x="729035" y="555625"/>
            <a:ext cx="41036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2" name="矩形 16"/>
          <p:cNvSpPr>
            <a:spLocks noChangeArrowheads="1"/>
          </p:cNvSpPr>
          <p:nvPr/>
        </p:nvSpPr>
        <p:spPr bwMode="auto">
          <a:xfrm>
            <a:off x="7164388" y="1701800"/>
            <a:ext cx="19764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9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sz="9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AA253670-880B-44BB-B4C3-8939C46A3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227013"/>
            <a:ext cx="49685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我们在做什么：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区块链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技术应用解决方案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F62BBCA-7EE4-4A9A-B0D8-1C6D624AF118}"/>
              </a:ext>
            </a:extLst>
          </p:cNvPr>
          <p:cNvGrpSpPr/>
          <p:nvPr/>
        </p:nvGrpSpPr>
        <p:grpSpPr>
          <a:xfrm>
            <a:off x="729035" y="1203598"/>
            <a:ext cx="3333435" cy="3384376"/>
            <a:chOff x="729035" y="1347614"/>
            <a:chExt cx="3333435" cy="3384376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CC82EE05-8669-40A7-BB08-E48D981FF2C4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729035" y="1347614"/>
              <a:ext cx="3333435" cy="3384376"/>
            </a:xfrm>
            <a:prstGeom prst="rect">
              <a:avLst/>
            </a:prstGeom>
          </p:spPr>
          <p:txBody>
            <a:bodyPr wrap="square" tIns="46800" bIns="46800">
              <a:normAutofit fontScale="97500"/>
            </a:bodyPr>
            <a:lstStyle>
              <a:defPPr>
                <a:defRPr lang="en-US"/>
              </a:defPPr>
              <a:lvl1pPr marR="0" lvl="0" indent="0" algn="ctr" defTabSz="914400" fontAlgn="auto">
                <a:lnSpc>
                  <a:spcPct val="130000"/>
                </a:lnSpc>
                <a:spcBef>
                  <a:spcPct val="0"/>
                </a:spcBef>
                <a:buClrTx/>
                <a:buSzTx/>
                <a:buFontTx/>
                <a:buNone/>
                <a:defRPr kumimoji="0" sz="1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defTabSz="914400"/>
              <a:lvl3pPr defTabSz="914400"/>
              <a:lvl4pPr defTabSz="914400"/>
              <a:lvl5pPr defTabSz="914400"/>
              <a:lvl6pPr defTabSz="914400"/>
              <a:lvl7pPr defTabSz="914400"/>
              <a:lvl8pPr defTabSz="914400"/>
              <a:lvl9pPr defTabSz="914400"/>
            </a:lstStyle>
            <a:p>
              <a:pPr marL="0" indent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1200" spc="150" dirty="0">
                  <a:solidFill>
                    <a:schemeClr val="tx1"/>
                  </a:solidFill>
                  <a:latin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信用体系重构信任，技术赋能数字经济！</a:t>
              </a:r>
              <a:endParaRPr lang="en-US" altLang="zh-CN" sz="1200" spc="150" dirty="0">
                <a:solidFill>
                  <a:schemeClr val="tx1"/>
                </a:solidFill>
                <a:latin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  <a:p>
              <a:pPr marL="0" indent="0" algn="l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SzPct val="100000"/>
              </a:pPr>
              <a:r>
                <a:rPr lang="zh-CN" altLang="en-US" sz="1200" spc="150" dirty="0">
                  <a:solidFill>
                    <a:schemeClr val="tx1"/>
                  </a:solidFill>
                  <a:latin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五大要素三大特征</a:t>
              </a:r>
              <a:endParaRPr lang="en-US" altLang="zh-CN" sz="1200" spc="150" dirty="0">
                <a:solidFill>
                  <a:schemeClr val="tx1"/>
                </a:solidFill>
                <a:latin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  <a:p>
              <a:pPr marL="0" indent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endParaRPr lang="en-US" altLang="zh-CN" sz="1200" spc="150" dirty="0">
                <a:solidFill>
                  <a:schemeClr val="tx1"/>
                </a:solidFill>
                <a:latin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  <a:p>
              <a:pPr marL="0" indent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endParaRPr lang="en-US" altLang="zh-CN" sz="1200" spc="150" dirty="0">
                <a:solidFill>
                  <a:schemeClr val="tx1"/>
                </a:solidFill>
                <a:latin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  <a:p>
              <a:pPr marL="0" indent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endParaRPr lang="en-US" altLang="zh-CN" sz="1200" spc="150" dirty="0">
                <a:solidFill>
                  <a:schemeClr val="tx1"/>
                </a:solidFill>
                <a:latin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  <a:p>
              <a:pPr marL="0" indent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endParaRPr lang="en-US" altLang="zh-CN" sz="1200" spc="150" dirty="0">
                <a:solidFill>
                  <a:schemeClr val="tx1"/>
                </a:solidFill>
                <a:latin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  <a:p>
              <a:pPr marL="0" indent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endParaRPr lang="en-US" altLang="zh-CN" sz="1200" spc="150" dirty="0">
                <a:solidFill>
                  <a:schemeClr val="tx1"/>
                </a:solidFill>
                <a:latin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  <a:p>
              <a:pPr marL="0" indent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endParaRPr lang="en-US" altLang="zh-CN" sz="1200" spc="150" dirty="0">
                <a:solidFill>
                  <a:schemeClr val="tx1"/>
                </a:solidFill>
                <a:latin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  <a:p>
              <a:pPr marL="0" indent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endParaRPr lang="en-US" altLang="zh-CN" sz="1200" spc="150" dirty="0">
                <a:solidFill>
                  <a:schemeClr val="tx1"/>
                </a:solidFill>
                <a:latin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  <a:p>
              <a:pPr marL="0" indent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endParaRPr lang="en-US" altLang="zh-CN" sz="1200" spc="150" dirty="0">
                <a:solidFill>
                  <a:schemeClr val="tx1"/>
                </a:solidFill>
                <a:latin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endParaRPr lang="en-US" altLang="zh-CN" sz="1200" spc="150" dirty="0">
                <a:solidFill>
                  <a:schemeClr val="tx1"/>
                </a:solidFill>
                <a:latin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1200" spc="150" dirty="0">
                  <a:solidFill>
                    <a:schemeClr val="tx1"/>
                  </a:solidFill>
                  <a:latin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链式账本</a:t>
              </a:r>
              <a:r>
                <a:rPr lang="en-US" altLang="zh-CN" sz="1200" spc="150" dirty="0">
                  <a:solidFill>
                    <a:schemeClr val="tx1"/>
                  </a:solidFill>
                  <a:latin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-</a:t>
              </a:r>
              <a:r>
                <a:rPr lang="zh-CN" altLang="en-US" sz="1200" spc="150" dirty="0">
                  <a:solidFill>
                    <a:schemeClr val="tx1"/>
                  </a:solidFill>
                  <a:latin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消灭假账</a:t>
              </a:r>
              <a:endParaRPr lang="en-US" altLang="zh-CN" sz="1200" spc="150" dirty="0">
                <a:solidFill>
                  <a:schemeClr val="tx1"/>
                </a:solidFill>
                <a:latin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  <a:p>
              <a:pPr marL="0" indent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1200" spc="150" dirty="0">
                  <a:solidFill>
                    <a:schemeClr val="tx1"/>
                  </a:solidFill>
                  <a:latin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去中心化</a:t>
              </a:r>
              <a:r>
                <a:rPr lang="en-US" altLang="zh-CN" sz="1200" spc="150" dirty="0">
                  <a:solidFill>
                    <a:schemeClr val="tx1"/>
                  </a:solidFill>
                  <a:latin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-</a:t>
              </a:r>
              <a:r>
                <a:rPr lang="zh-CN" altLang="en-US" sz="1200" spc="150" dirty="0">
                  <a:solidFill>
                    <a:schemeClr val="tx1"/>
                  </a:solidFill>
                  <a:latin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消灭霸王条款</a:t>
              </a:r>
              <a:endParaRPr lang="en-US" altLang="zh-CN" sz="1200" spc="150" dirty="0">
                <a:solidFill>
                  <a:schemeClr val="tx1"/>
                </a:solidFill>
                <a:latin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  <a:p>
              <a:pPr marL="0" indent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1200" spc="150" dirty="0">
                  <a:solidFill>
                    <a:schemeClr val="tx1"/>
                  </a:solidFill>
                  <a:latin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智能合约</a:t>
              </a:r>
              <a:r>
                <a:rPr lang="en-US" altLang="zh-CN" sz="1200" spc="150" dirty="0">
                  <a:solidFill>
                    <a:schemeClr val="tx1"/>
                  </a:solidFill>
                  <a:latin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-</a:t>
              </a:r>
              <a:r>
                <a:rPr lang="zh-CN" altLang="en-US" sz="1200" spc="150" dirty="0">
                  <a:solidFill>
                    <a:schemeClr val="tx1"/>
                  </a:solidFill>
                  <a:latin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重新构建信任体系</a:t>
              </a: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9C8A459B-DED8-4EF9-B662-76B865D91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4847" y="2067644"/>
              <a:ext cx="2952328" cy="1800250"/>
            </a:xfrm>
            <a:prstGeom prst="rect">
              <a:avLst/>
            </a:prstGeom>
          </p:spPr>
        </p:pic>
      </p:grpSp>
      <p:pic>
        <p:nvPicPr>
          <p:cNvPr id="30" name="图片 29">
            <a:extLst>
              <a:ext uri="{FF2B5EF4-FFF2-40B4-BE49-F238E27FC236}">
                <a16:creationId xmlns:a16="http://schemas.microsoft.com/office/drawing/2014/main" id="{00A9EB29-B42F-4793-BC29-EDA4433C04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9" y="1203598"/>
            <a:ext cx="4320479" cy="32403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3"/>
          <p:cNvSpPr>
            <a:spLocks noChangeShapeType="1"/>
          </p:cNvSpPr>
          <p:nvPr/>
        </p:nvSpPr>
        <p:spPr bwMode="auto">
          <a:xfrm>
            <a:off x="729035" y="555625"/>
            <a:ext cx="41036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1" name="文本框 8"/>
          <p:cNvSpPr txBox="1">
            <a:spLocks noChangeArrowheads="1"/>
          </p:cNvSpPr>
          <p:nvPr/>
        </p:nvSpPr>
        <p:spPr bwMode="auto">
          <a:xfrm>
            <a:off x="3537347" y="2298103"/>
            <a:ext cx="5184577" cy="2280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★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IDC</a:t>
            </a:r>
            <a:r>
              <a:rPr lang="zh-CN" altLang="zh-CN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数据中心：</a:t>
            </a:r>
            <a:r>
              <a:rPr lang="zh-CN" altLang="en-US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数据中心定制，服务器租用</a:t>
            </a:r>
            <a:r>
              <a:rPr lang="zh-CN" altLang="zh-CN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，服务器托管</a:t>
            </a:r>
            <a:r>
              <a:rPr lang="zh-CN" altLang="en-US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概况：自购土地，自建房产，数据中心立项。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PUE1.05~1.5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建筑：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8-16KN/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㎡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，层高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5.5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米，乙类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度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级抗震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洪。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电力：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99.99%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保障，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电源，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UPS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，能源站。电价低。</a:t>
            </a:r>
            <a:endParaRPr lang="zh-CN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网络：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电信，联通，移动，第三方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多运营商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互联网接入。</a:t>
            </a:r>
            <a:endParaRPr lang="zh-CN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智能：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机器人智能巡检，自动气体消防，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恒温恒湿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标准：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国际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T4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设计，可定制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T4 /T3/T2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级，国标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A/B/C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2" name="矩形 16"/>
          <p:cNvSpPr>
            <a:spLocks noChangeArrowheads="1"/>
          </p:cNvSpPr>
          <p:nvPr/>
        </p:nvSpPr>
        <p:spPr bwMode="auto">
          <a:xfrm>
            <a:off x="7164388" y="1701800"/>
            <a:ext cx="19764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9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sz="9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998BCEA-9155-485D-9800-EFBAB33CEBF5}"/>
              </a:ext>
            </a:extLst>
          </p:cNvPr>
          <p:cNvGrpSpPr/>
          <p:nvPr/>
        </p:nvGrpSpPr>
        <p:grpSpPr>
          <a:xfrm>
            <a:off x="729035" y="2298103"/>
            <a:ext cx="2592288" cy="2140001"/>
            <a:chOff x="611560" y="1131590"/>
            <a:chExt cx="3240360" cy="355947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1560" y="3465090"/>
              <a:ext cx="1751212" cy="1225975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1560" y="1131590"/>
              <a:ext cx="1751212" cy="1152128"/>
            </a:xfrm>
            <a:prstGeom prst="rect">
              <a:avLst/>
            </a:prstGeom>
          </p:spPr>
        </p:pic>
        <p:pic>
          <p:nvPicPr>
            <p:cNvPr id="8" name="Picture 1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4305" y="1131591"/>
              <a:ext cx="1407615" cy="570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4305" y="2326481"/>
              <a:ext cx="1407615" cy="626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4305" y="1701801"/>
              <a:ext cx="1407615" cy="5819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4" descr="D:\Documents\1中网科技（苏州）有限公司\IDC数据中心\电信机房\南通电信\中网南通电信数据中心图片\中网南通电信数据中心200×150\中网南通数据中心核心路由1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5100" y="3003797"/>
              <a:ext cx="1416820" cy="1682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1560" y="2326482"/>
              <a:ext cx="1760738" cy="1109364"/>
            </a:xfrm>
            <a:prstGeom prst="rect">
              <a:avLst/>
            </a:prstGeom>
          </p:spPr>
        </p:pic>
      </p:grpSp>
      <p:pic>
        <p:nvPicPr>
          <p:cNvPr id="14" name="图片 14">
            <a:extLst>
              <a:ext uri="{FF2B5EF4-FFF2-40B4-BE49-F238E27FC236}">
                <a16:creationId xmlns:a16="http://schemas.microsoft.com/office/drawing/2014/main" id="{ECB7E0CF-E7DF-4039-9267-B4AB6CD36D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11" y="1269752"/>
            <a:ext cx="7632848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">
            <a:extLst>
              <a:ext uri="{FF2B5EF4-FFF2-40B4-BE49-F238E27FC236}">
                <a16:creationId xmlns:a16="http://schemas.microsoft.com/office/drawing/2014/main" id="{AA253670-880B-44BB-B4C3-8939C46A3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227013"/>
            <a:ext cx="49685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我们在做什么：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2.IDC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数据中心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托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租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定制</a:t>
            </a:r>
          </a:p>
        </p:txBody>
      </p:sp>
    </p:spTree>
    <p:extLst>
      <p:ext uri="{BB962C8B-B14F-4D97-AF65-F5344CB8AC3E}">
        <p14:creationId xmlns:p14="http://schemas.microsoft.com/office/powerpoint/2010/main" val="1192205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3"/>
          <p:cNvSpPr>
            <a:spLocks noChangeShapeType="1"/>
          </p:cNvSpPr>
          <p:nvPr/>
        </p:nvSpPr>
        <p:spPr bwMode="auto">
          <a:xfrm>
            <a:off x="729035" y="555625"/>
            <a:ext cx="41036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2" name="矩形 16"/>
          <p:cNvSpPr>
            <a:spLocks noChangeArrowheads="1"/>
          </p:cNvSpPr>
          <p:nvPr/>
        </p:nvSpPr>
        <p:spPr bwMode="auto">
          <a:xfrm>
            <a:off x="7164388" y="1701800"/>
            <a:ext cx="19764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9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sz="9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B63D479C-950C-456F-8E58-F65F49C03029}"/>
              </a:ext>
            </a:extLst>
          </p:cNvPr>
          <p:cNvGrpSpPr/>
          <p:nvPr/>
        </p:nvGrpSpPr>
        <p:grpSpPr>
          <a:xfrm>
            <a:off x="4757880" y="1172776"/>
            <a:ext cx="3528392" cy="863449"/>
            <a:chOff x="611560" y="1052229"/>
            <a:chExt cx="3656012" cy="1092837"/>
          </a:xfrm>
        </p:grpSpPr>
        <p:pic>
          <p:nvPicPr>
            <p:cNvPr id="9219" name="图片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052229"/>
              <a:ext cx="1814512" cy="1089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3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3060" y="1055404"/>
              <a:ext cx="1814512" cy="1089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文本框 8">
            <a:extLst>
              <a:ext uri="{FF2B5EF4-FFF2-40B4-BE49-F238E27FC236}">
                <a16:creationId xmlns:a16="http://schemas.microsoft.com/office/drawing/2014/main" id="{E545C279-359E-4895-A8AF-4E85C5AC0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2182244"/>
            <a:ext cx="3888432" cy="1901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Aft>
                <a:spcPts val="600"/>
              </a:spcAft>
            </a:pPr>
            <a:r>
              <a:rPr lang="zh-CN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★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中网科技（内蒙古）云计算基地</a:t>
            </a:r>
            <a:r>
              <a:rPr lang="zh-CN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位置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海拉尔机场东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9KM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规模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亩地，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万个机柜，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万台服务器。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成本：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PUE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低于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，电价低至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0.26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电力：国电</a:t>
            </a:r>
            <a:r>
              <a:rPr lang="en-US" altLang="zh-CN" sz="13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110KV</a:t>
            </a:r>
            <a:r>
              <a:rPr lang="zh-CN" altLang="en-US" sz="13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变电站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建在基地地块。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网络：电信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联通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移动双路由管路环路接入。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8">
            <a:extLst>
              <a:ext uri="{FF2B5EF4-FFF2-40B4-BE49-F238E27FC236}">
                <a16:creationId xmlns:a16="http://schemas.microsoft.com/office/drawing/2014/main" id="{9A76397B-C374-425F-A471-A2CA1BB86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035" y="2182244"/>
            <a:ext cx="3888433" cy="1901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Aft>
                <a:spcPts val="600"/>
              </a:spcAft>
            </a:pPr>
            <a:r>
              <a:rPr lang="zh-CN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★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中网科技（安徽）云计算基地</a:t>
            </a:r>
            <a:r>
              <a:rPr lang="zh-CN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位置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南京西界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15KM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规模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亩地，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5500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个机柜，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万台服务器。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成本：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PUE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＜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1.5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，大工业电价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三联供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=0.61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电力：国电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座</a:t>
            </a:r>
            <a:r>
              <a:rPr lang="en-US" altLang="zh-CN" sz="13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110KV</a:t>
            </a:r>
            <a:r>
              <a:rPr lang="zh-CN" altLang="en-US" sz="13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变电站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To35KV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双电源。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网络：电信、联通、移动双路由管路环路接入。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7F848DB-11B2-43AE-B2F4-C08C6CAADF39}"/>
              </a:ext>
            </a:extLst>
          </p:cNvPr>
          <p:cNvSpPr txBox="1"/>
          <p:nvPr/>
        </p:nvSpPr>
        <p:spPr>
          <a:xfrm>
            <a:off x="729035" y="4080762"/>
            <a:ext cx="7920880" cy="586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定制：国际</a:t>
            </a:r>
            <a:r>
              <a:rPr lang="en-US" altLang="zh-CN" sz="1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T2/T3/T4</a:t>
            </a:r>
            <a:r>
              <a:rPr lang="zh-CN" altLang="en-US" sz="1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级，国标</a:t>
            </a:r>
            <a:r>
              <a:rPr lang="en-US" altLang="zh-CN" sz="1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A/B/C</a:t>
            </a:r>
            <a:r>
              <a:rPr lang="zh-CN" altLang="en-US" sz="1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类，金融双活</a:t>
            </a:r>
            <a:r>
              <a:rPr lang="en-US" altLang="zh-CN" sz="1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灾备</a:t>
            </a:r>
            <a:r>
              <a:rPr lang="en-US" altLang="zh-CN" sz="1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渲染</a:t>
            </a:r>
            <a:r>
              <a:rPr lang="en-US" altLang="zh-CN" sz="1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超算等各类型数据中心。</a:t>
            </a:r>
            <a:endParaRPr lang="en-US" altLang="zh-CN" sz="13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速度：最快可以</a:t>
            </a:r>
            <a:r>
              <a:rPr lang="en-US" altLang="zh-CN" sz="1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个月交付使用。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35B665D-4379-4E66-AD6E-24919FBA614A}"/>
              </a:ext>
            </a:extLst>
          </p:cNvPr>
          <p:cNvGrpSpPr/>
          <p:nvPr/>
        </p:nvGrpSpPr>
        <p:grpSpPr>
          <a:xfrm>
            <a:off x="765875" y="1172130"/>
            <a:ext cx="3517456" cy="863210"/>
            <a:chOff x="617027" y="1058942"/>
            <a:chExt cx="3517456" cy="1008112"/>
          </a:xfrm>
        </p:grpSpPr>
        <p:pic>
          <p:nvPicPr>
            <p:cNvPr id="9220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3311" y="1058942"/>
              <a:ext cx="1751172" cy="1008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CEFC220A-2B60-4721-A0D8-9EE2D670BE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7027" y="1058942"/>
              <a:ext cx="1740238" cy="1008111"/>
            </a:xfrm>
            <a:prstGeom prst="rect">
              <a:avLst/>
            </a:prstGeom>
          </p:spPr>
        </p:pic>
      </p:grpSp>
      <p:sp>
        <p:nvSpPr>
          <p:cNvPr id="21" name="TextBox 1">
            <a:extLst>
              <a:ext uri="{FF2B5EF4-FFF2-40B4-BE49-F238E27FC236}">
                <a16:creationId xmlns:a16="http://schemas.microsoft.com/office/drawing/2014/main" id="{C5C8A334-FBDC-4A46-891C-ED460793D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227013"/>
            <a:ext cx="49685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我们在做什么：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2.IDC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数据中心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-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托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租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定制</a:t>
            </a:r>
          </a:p>
        </p:txBody>
      </p:sp>
    </p:spTree>
    <p:extLst>
      <p:ext uri="{BB962C8B-B14F-4D97-AF65-F5344CB8AC3E}">
        <p14:creationId xmlns:p14="http://schemas.microsoft.com/office/powerpoint/2010/main" val="3024543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611560" y="227013"/>
            <a:ext cx="51845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我们在做什么：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3.Cloud -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公有云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混合云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私有云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1" name="Line 3"/>
          <p:cNvSpPr>
            <a:spLocks noChangeShapeType="1"/>
          </p:cNvSpPr>
          <p:nvPr/>
        </p:nvSpPr>
        <p:spPr bwMode="auto">
          <a:xfrm>
            <a:off x="729035" y="555625"/>
            <a:ext cx="41036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3" name="文本框 10"/>
          <p:cNvSpPr txBox="1">
            <a:spLocks noChangeArrowheads="1"/>
          </p:cNvSpPr>
          <p:nvPr/>
        </p:nvSpPr>
        <p:spPr bwMode="auto">
          <a:xfrm>
            <a:off x="3851920" y="2078967"/>
            <a:ext cx="4464496" cy="2523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400"/>
              </a:lnSpc>
              <a:spcAft>
                <a:spcPts val="1200"/>
              </a:spcAft>
            </a:pPr>
            <a:r>
              <a:rPr lang="zh-CN" altLang="zh-CN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★ 云计算服务：云服务器，公有云，私有云，混合云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  <a:spcAft>
                <a:spcPts val="1200"/>
              </a:spcAft>
            </a:pP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中网云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让用户像使用水和电一样方便的获得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、内存、空间、网络、软件、技术、数据等资源。</a:t>
            </a: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※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降低成本、按需付费，即时开通、快速部署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※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弹性扩展、随时升级，容灾备份、安全可靠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自助备份、数据还原，性能监控、图文展示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自主管理，远程开关机、重启重装操作系统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2" descr="http://img.zhongzhiyunji.com/product/2405243b895308f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34" y="2211710"/>
            <a:ext cx="2834854" cy="237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">
            <a:extLst>
              <a:ext uri="{FF2B5EF4-FFF2-40B4-BE49-F238E27FC236}">
                <a16:creationId xmlns:a16="http://schemas.microsoft.com/office/drawing/2014/main" id="{A6F9E50F-9281-4FF7-84CA-DFE85F474E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34" y="1107035"/>
            <a:ext cx="7659389" cy="888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729035" y="555625"/>
            <a:ext cx="41036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2" name="矩形 16"/>
          <p:cNvSpPr>
            <a:spLocks noChangeArrowheads="1"/>
          </p:cNvSpPr>
          <p:nvPr/>
        </p:nvSpPr>
        <p:spPr bwMode="auto">
          <a:xfrm>
            <a:off x="7164388" y="1701800"/>
            <a:ext cx="19764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9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sz="9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3" name="文本框 18"/>
          <p:cNvSpPr txBox="1">
            <a:spLocks noChangeArrowheads="1"/>
          </p:cNvSpPr>
          <p:nvPr/>
        </p:nvSpPr>
        <p:spPr bwMode="auto">
          <a:xfrm>
            <a:off x="4875213" y="3422650"/>
            <a:ext cx="2190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sz="9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4" name="TextBox 1"/>
          <p:cNvSpPr txBox="1">
            <a:spLocks noChangeArrowheads="1"/>
          </p:cNvSpPr>
          <p:nvPr/>
        </p:nvSpPr>
        <p:spPr bwMode="auto">
          <a:xfrm>
            <a:off x="611560" y="227013"/>
            <a:ext cx="51845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我们在做什么：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3.Cloud -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域名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主机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网站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66E2D39-34A9-4B0A-8470-5A71ACC69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6453" y="2262201"/>
            <a:ext cx="4608512" cy="2165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★ </a:t>
            </a:r>
            <a:r>
              <a:rPr lang="zh-CN" altLang="zh-CN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网站服务：域名注册</a:t>
            </a:r>
            <a:r>
              <a:rPr lang="en-US" altLang="zh-CN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交易</a:t>
            </a:r>
            <a:r>
              <a:rPr lang="en-US" altLang="zh-CN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拍卖</a:t>
            </a:r>
            <a:r>
              <a:rPr lang="zh-CN" altLang="zh-CN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，网站</a:t>
            </a:r>
            <a:r>
              <a:rPr lang="zh-CN" altLang="en-US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托管</a:t>
            </a:r>
            <a:r>
              <a:rPr lang="en-US" altLang="zh-CN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zh-CN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建设</a:t>
            </a:r>
            <a:r>
              <a:rPr lang="en-US" altLang="zh-CN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zh-CN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推广</a:t>
            </a:r>
            <a:r>
              <a:rPr lang="zh-CN" altLang="en-US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ICANN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国际注册商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、安全放心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自主管理、智能解析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※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网站主机一键式部署，网站管家让信息化都没有门槛。</a:t>
            </a:r>
            <a:endParaRPr lang="zh-CN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★ </a:t>
            </a:r>
            <a:r>
              <a:rPr lang="zh-CN" altLang="en-US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增值</a:t>
            </a:r>
            <a:r>
              <a:rPr lang="zh-CN" altLang="zh-CN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服务：</a:t>
            </a:r>
            <a:r>
              <a:rPr lang="zh-CN" altLang="en-US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技术支撑，</a:t>
            </a:r>
            <a:r>
              <a:rPr lang="zh-CN" altLang="zh-CN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网</a:t>
            </a:r>
            <a:r>
              <a:rPr lang="zh-CN" altLang="en-US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信</a:t>
            </a:r>
            <a:r>
              <a:rPr lang="zh-CN" altLang="zh-CN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安全，服务外包</a:t>
            </a:r>
            <a:r>
              <a:rPr lang="zh-CN" altLang="en-US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，管家服务。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※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数据中心解决方案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，技术支撑；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私有云定制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部署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托管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网络和信息安全，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黑客攻击应急处理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，全国联控联防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">
            <a:extLst>
              <a:ext uri="{FF2B5EF4-FFF2-40B4-BE49-F238E27FC236}">
                <a16:creationId xmlns:a16="http://schemas.microsoft.com/office/drawing/2014/main" id="{B6376F83-3E1E-42FD-B710-E4EA148FE0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35" y="2265673"/>
            <a:ext cx="2834853" cy="219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92C33AB5-A957-4662-A8A0-5F1BECA3B7E9}"/>
              </a:ext>
            </a:extLst>
          </p:cNvPr>
          <p:cNvGrpSpPr/>
          <p:nvPr/>
        </p:nvGrpSpPr>
        <p:grpSpPr>
          <a:xfrm>
            <a:off x="729035" y="1273617"/>
            <a:ext cx="7443365" cy="866085"/>
            <a:chOff x="613430" y="1199673"/>
            <a:chExt cx="7794990" cy="866085"/>
          </a:xfrm>
        </p:grpSpPr>
        <p:pic>
          <p:nvPicPr>
            <p:cNvPr id="19" name="图片 1">
              <a:extLst>
                <a:ext uri="{FF2B5EF4-FFF2-40B4-BE49-F238E27FC236}">
                  <a16:creationId xmlns:a16="http://schemas.microsoft.com/office/drawing/2014/main" id="{B75A3835-8232-4013-8828-C5A9130275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7585" y="1199726"/>
              <a:ext cx="1609295" cy="866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 descr="域名图片">
              <a:extLst>
                <a:ext uri="{FF2B5EF4-FFF2-40B4-BE49-F238E27FC236}">
                  <a16:creationId xmlns:a16="http://schemas.microsoft.com/office/drawing/2014/main" id="{61A73B2C-1A1A-48F8-BE50-ECF07AD840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430" y="1199673"/>
              <a:ext cx="2302386" cy="864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>
              <a:extLst>
                <a:ext uri="{FF2B5EF4-FFF2-40B4-BE49-F238E27FC236}">
                  <a16:creationId xmlns:a16="http://schemas.microsoft.com/office/drawing/2014/main" id="{72AA3C4C-1492-404E-9656-27CC2CD92B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8696" y="1199726"/>
              <a:ext cx="1857027" cy="866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8CD30C38-2A14-40B4-8A4A-C80A9FF7C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64304" y="1199673"/>
              <a:ext cx="1944116" cy="8641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611560" y="227013"/>
            <a:ext cx="44644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我们目前具备的条件，特有的竞争优势</a:t>
            </a:r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729035" y="555625"/>
            <a:ext cx="41036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238250" y="1527175"/>
            <a:ext cx="45577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000" dirty="0">
                <a:solidFill>
                  <a:schemeClr val="bg1">
                    <a:lumMod val="95000"/>
                  </a:schemeClr>
                </a:solidFill>
              </a:rPr>
              <a:t>建议内容：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1000" dirty="0">
              <a:solidFill>
                <a:schemeClr val="bg1">
                  <a:lumMod val="95000"/>
                </a:schemeClr>
              </a:solidFill>
            </a:endParaRPr>
          </a:p>
          <a:p>
            <a:pPr eaLnBrk="1" hangingPunct="1">
              <a:buSzPct val="100000"/>
              <a:buFont typeface="Wingdings" panose="05000000000000000000" pitchFamily="2" charset="2"/>
              <a:buChar char="Ø"/>
              <a:defRPr/>
            </a:pPr>
            <a:r>
              <a:rPr lang="zh-CN" altLang="en-US" sz="1000" dirty="0">
                <a:solidFill>
                  <a:schemeClr val="bg1">
                    <a:lumMod val="95000"/>
                  </a:schemeClr>
                </a:solidFill>
              </a:rPr>
              <a:t>可以用文字或者图示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Ø"/>
              <a:defRPr/>
            </a:pPr>
            <a:r>
              <a:rPr lang="zh-CN" altLang="en-US" sz="1000" dirty="0">
                <a:solidFill>
                  <a:schemeClr val="bg1">
                    <a:lumMod val="95000"/>
                  </a:schemeClr>
                </a:solidFill>
              </a:rPr>
              <a:t>扼要的说明公司具备明显优势（如品牌、技术、产能、市场渠道等）,目的是想别人听了想继续听下去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Ø"/>
              <a:defRPr/>
            </a:pPr>
            <a:endParaRPr lang="zh-CN" altLang="en-US" sz="1200" dirty="0">
              <a:solidFill>
                <a:schemeClr val="bg1">
                  <a:lumMod val="9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20E64A6C-C285-4E82-BC25-C9EF01374012}"/>
              </a:ext>
            </a:extLst>
          </p:cNvPr>
          <p:cNvSpPr txBox="1">
            <a:spLocks/>
          </p:cNvSpPr>
          <p:nvPr/>
        </p:nvSpPr>
        <p:spPr>
          <a:xfrm>
            <a:off x="729035" y="1419523"/>
            <a:ext cx="6925398" cy="3168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专业品牌：中网科技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-ChinaNet.CC 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，近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年专业专注。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资质齐全：具有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IDC+ISP+ICP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运营牌照，获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ICANN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国际认证。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资源优势：自有多座大数据中心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/IP/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网域。成本低。数万老用户资源。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技术经验：为客户提供技术支撑数十万次，技术和服务经验丰富。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智能平台：智能程度高，自动化“流水线”带给用户更好的体验。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政策支持：云计算，大数据中心支撑区块链产业将呈现爆发式增长。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稳定高增：行业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年增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倍，人均产值高，市场增长稳。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超前布局：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年的夯实基础，积累，即将爆发式增长。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611560" y="227013"/>
            <a:ext cx="42211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我们具备的条件和相关证书</a:t>
            </a:r>
          </a:p>
        </p:txBody>
      </p:sp>
      <p:sp>
        <p:nvSpPr>
          <p:cNvPr id="14339" name="Line 3"/>
          <p:cNvSpPr>
            <a:spLocks noChangeShapeType="1"/>
          </p:cNvSpPr>
          <p:nvPr/>
        </p:nvSpPr>
        <p:spPr bwMode="auto">
          <a:xfrm>
            <a:off x="729035" y="555625"/>
            <a:ext cx="41036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C854D45C-48A4-4E40-9211-FAF0C770C45D}"/>
              </a:ext>
            </a:extLst>
          </p:cNvPr>
          <p:cNvGrpSpPr/>
          <p:nvPr/>
        </p:nvGrpSpPr>
        <p:grpSpPr>
          <a:xfrm>
            <a:off x="729035" y="1039672"/>
            <a:ext cx="7443365" cy="3548203"/>
            <a:chOff x="645366" y="1039672"/>
            <a:chExt cx="7443365" cy="3548203"/>
          </a:xfrm>
        </p:grpSpPr>
        <p:grpSp>
          <p:nvGrpSpPr>
            <p:cNvPr id="39" name="组合 3">
              <a:extLst>
                <a:ext uri="{FF2B5EF4-FFF2-40B4-BE49-F238E27FC236}">
                  <a16:creationId xmlns:a16="http://schemas.microsoft.com/office/drawing/2014/main" id="{65FEA771-26EE-43BA-9FFA-D803E62227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3568" y="1543862"/>
              <a:ext cx="7405163" cy="3044013"/>
              <a:chOff x="1043608" y="1131590"/>
              <a:chExt cx="6792123" cy="3600636"/>
            </a:xfrm>
          </p:grpSpPr>
          <p:grpSp>
            <p:nvGrpSpPr>
              <p:cNvPr id="40" name="组合 1">
                <a:extLst>
                  <a:ext uri="{FF2B5EF4-FFF2-40B4-BE49-F238E27FC236}">
                    <a16:creationId xmlns:a16="http://schemas.microsoft.com/office/drawing/2014/main" id="{53608902-490C-4B5E-BEFF-B03DD4BE02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42428" y="1245160"/>
                <a:ext cx="2786776" cy="1561354"/>
                <a:chOff x="426483" y="2276535"/>
                <a:chExt cx="7079225" cy="3708400"/>
              </a:xfrm>
            </p:grpSpPr>
            <p:pic>
              <p:nvPicPr>
                <p:cNvPr id="69" name="Picture 11" descr="D:\Documents\ChinaNet\1中网科技（苏州）有限公司\通信管理\ICP ISP IDC\全国\--江苏IDC证.jpg">
                  <a:extLst>
                    <a:ext uri="{FF2B5EF4-FFF2-40B4-BE49-F238E27FC236}">
                      <a16:creationId xmlns:a16="http://schemas.microsoft.com/office/drawing/2014/main" id="{1495776D-0162-4866-8A07-265C644FE0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483" y="2276535"/>
                  <a:ext cx="2450586" cy="3708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12" descr="D:\Documents\ChinaNet\1中网科技（苏州）有限公司\通信管理\ICP ISP IDC\全国\--江苏ISP证.jpg">
                  <a:extLst>
                    <a:ext uri="{FF2B5EF4-FFF2-40B4-BE49-F238E27FC236}">
                      <a16:creationId xmlns:a16="http://schemas.microsoft.com/office/drawing/2014/main" id="{B9E3D029-50B9-45A1-81FA-AED51F67BC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24502" y="2319398"/>
                  <a:ext cx="2355389" cy="36655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13" descr="D:\Documents\ChinaNet\1中网科技（苏州）有限公司\通信管理\ICP ISP IDC\全国\--江苏ICP证.jpg">
                  <a:extLst>
                    <a:ext uri="{FF2B5EF4-FFF2-40B4-BE49-F238E27FC236}">
                      <a16:creationId xmlns:a16="http://schemas.microsoft.com/office/drawing/2014/main" id="{59A3F446-01DF-444D-8720-79A38EC73E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73395" y="2319398"/>
                  <a:ext cx="2332313" cy="36290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41" name="Picture 11">
                <a:extLst>
                  <a:ext uri="{FF2B5EF4-FFF2-40B4-BE49-F238E27FC236}">
                    <a16:creationId xmlns:a16="http://schemas.microsoft.com/office/drawing/2014/main" id="{AAAB5CA4-1D3D-4517-AC1C-AED1DC9A1F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3608" y="1131590"/>
                <a:ext cx="1730766" cy="11628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" name="Picture 8" descr="C:\Users\wang\Desktop\gxjsqy-2.jpg">
                <a:extLst>
                  <a:ext uri="{FF2B5EF4-FFF2-40B4-BE49-F238E27FC236}">
                    <a16:creationId xmlns:a16="http://schemas.microsoft.com/office/drawing/2014/main" id="{3DACCB13-F7F2-40A6-9115-E7DC4FAE0F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3608" y="2359516"/>
                <a:ext cx="1728731" cy="118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" name="Picture 2" descr="C:\Users\wang\Desktop\江苏省民营科技企业-201311-1.jpg">
                <a:extLst>
                  <a:ext uri="{FF2B5EF4-FFF2-40B4-BE49-F238E27FC236}">
                    <a16:creationId xmlns:a16="http://schemas.microsoft.com/office/drawing/2014/main" id="{E07CC642-B4F3-4D02-89EB-87454AAD5E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923" y="3585414"/>
                <a:ext cx="1708060" cy="1146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" name="Picture 3" descr="C:\Users\wang\Desktop\江苏省互联网协会优秀会员单位-201312-1.jpg">
                <a:extLst>
                  <a:ext uri="{FF2B5EF4-FFF2-40B4-BE49-F238E27FC236}">
                    <a16:creationId xmlns:a16="http://schemas.microsoft.com/office/drawing/2014/main" id="{D6F812FC-561A-486B-B1AA-A2B2D84F02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9648" y="2359516"/>
                <a:ext cx="2022367" cy="11784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5" name="组合 26">
                <a:extLst>
                  <a:ext uri="{FF2B5EF4-FFF2-40B4-BE49-F238E27FC236}">
                    <a16:creationId xmlns:a16="http://schemas.microsoft.com/office/drawing/2014/main" id="{A81FC7B2-C3AA-4E29-836F-02097EA16B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59647" y="1135481"/>
                <a:ext cx="2022367" cy="1158990"/>
                <a:chOff x="1111250" y="1908175"/>
                <a:chExt cx="7132638" cy="4228802"/>
              </a:xfrm>
            </p:grpSpPr>
            <p:grpSp>
              <p:nvGrpSpPr>
                <p:cNvPr id="54" name="组合 12">
                  <a:extLst>
                    <a:ext uri="{FF2B5EF4-FFF2-40B4-BE49-F238E27FC236}">
                      <a16:creationId xmlns:a16="http://schemas.microsoft.com/office/drawing/2014/main" id="{4EE496E1-8C62-4CFA-8CD6-D9AB80FEC1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11250" y="2195512"/>
                  <a:ext cx="7132638" cy="1660429"/>
                  <a:chOff x="950132" y="1806523"/>
                  <a:chExt cx="7929955" cy="1765156"/>
                </a:xfrm>
              </p:grpSpPr>
              <p:pic>
                <p:nvPicPr>
                  <p:cNvPr id="63" name="Picture 3" descr="C:\Users\wang\Documents\1中网科技（苏州）股份有限公司\项目申报\高企双软\著作权证书7个\中网网络测速系统.JPG">
                    <a:extLst>
                      <a:ext uri="{FF2B5EF4-FFF2-40B4-BE49-F238E27FC236}">
                        <a16:creationId xmlns:a16="http://schemas.microsoft.com/office/drawing/2014/main" id="{F2EB793F-3721-4C87-8CC3-3FC3F8ED4B6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243372" y="1813917"/>
                    <a:ext cx="1318321" cy="175776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Picture 4" descr="C:\Users\wang\Documents\1中网科技（苏州）股份有限公司\项目申报\高企双软\著作权证书7个\中网用户域名管理系统.JPG">
                    <a:extLst>
                      <a:ext uri="{FF2B5EF4-FFF2-40B4-BE49-F238E27FC236}">
                        <a16:creationId xmlns:a16="http://schemas.microsoft.com/office/drawing/2014/main" id="{74167E46-54C7-426D-8789-957D0994A70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561693" y="1813819"/>
                    <a:ext cx="1318394" cy="175786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5" name="Picture 5" descr="C:\Users\wang\Documents\1中网科技（苏州）股份有限公司\项目申报\高企双软\著作权证书7个\中网地方门户网站系统.jpg">
                    <a:extLst>
                      <a:ext uri="{FF2B5EF4-FFF2-40B4-BE49-F238E27FC236}">
                        <a16:creationId xmlns:a16="http://schemas.microsoft.com/office/drawing/2014/main" id="{9C458A41-F38B-46D6-918A-5F3DF1FB8F6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42472" y="1813917"/>
                    <a:ext cx="1300900" cy="175036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6" descr="C:\Users\wang\Documents\1中网科技（苏州）股份有限公司\项目申报\高企双软\著作权证书7个\中网电子邮局管理系统.JPG">
                    <a:extLst>
                      <a:ext uri="{FF2B5EF4-FFF2-40B4-BE49-F238E27FC236}">
                        <a16:creationId xmlns:a16="http://schemas.microsoft.com/office/drawing/2014/main" id="{8516C6D1-D692-499A-9CE3-346FDD4B7A7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50132" y="1813917"/>
                    <a:ext cx="1312776" cy="175036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" name="Picture 7" descr="C:\Users\wang\Documents\1中网科技（苏州）股份有限公司\项目申报\高企双软\著作权证书7个\中网分销管理系统.JPG">
                    <a:extLst>
                      <a:ext uri="{FF2B5EF4-FFF2-40B4-BE49-F238E27FC236}">
                        <a16:creationId xmlns:a16="http://schemas.microsoft.com/office/drawing/2014/main" id="{DA5FA5DA-6CF0-46D8-A177-B55A6F5509F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273599" y="1813819"/>
                    <a:ext cx="1312849" cy="175046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8" name="Picture 8" descr="C:\Users\wang\Documents\1中网科技（苏州）股份有限公司\项目申报\高企双软\著作权证书7个\中网数据中心安全设备管理系统.JPG">
                    <a:extLst>
                      <a:ext uri="{FF2B5EF4-FFF2-40B4-BE49-F238E27FC236}">
                        <a16:creationId xmlns:a16="http://schemas.microsoft.com/office/drawing/2014/main" id="{E70451E1-4E34-4C7E-85B9-86655B65D6F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3216" y="1806523"/>
                    <a:ext cx="1318321" cy="175776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55" name="组合 1">
                  <a:extLst>
                    <a:ext uri="{FF2B5EF4-FFF2-40B4-BE49-F238E27FC236}">
                      <a16:creationId xmlns:a16="http://schemas.microsoft.com/office/drawing/2014/main" id="{925DB4E3-C710-4ADC-A0A4-9D9556E65D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65263" y="2887663"/>
                  <a:ext cx="6359525" cy="2027576"/>
                  <a:chOff x="1403648" y="2460452"/>
                  <a:chExt cx="6912768" cy="2333281"/>
                </a:xfrm>
              </p:grpSpPr>
              <p:pic>
                <p:nvPicPr>
                  <p:cNvPr id="59" name="Picture 2" descr="C:\Users\wang\Desktop\中网网站备案管理系统著作权-20121031.jpg">
                    <a:extLst>
                      <a:ext uri="{FF2B5EF4-FFF2-40B4-BE49-F238E27FC236}">
                        <a16:creationId xmlns:a16="http://schemas.microsoft.com/office/drawing/2014/main" id="{3147F4F7-700E-4A26-AB48-2C8C657B395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403648" y="2460452"/>
                    <a:ext cx="1698806" cy="23332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0" name="Picture 3" descr="C:\Users\wang\Desktop\中网智能建站系统著作权-20121031.jpg">
                    <a:extLst>
                      <a:ext uri="{FF2B5EF4-FFF2-40B4-BE49-F238E27FC236}">
                        <a16:creationId xmlns:a16="http://schemas.microsoft.com/office/drawing/2014/main" id="{28EE5DF3-BAED-4DF6-BB53-498F59EF580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31840" y="2460452"/>
                    <a:ext cx="1700221" cy="23332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Picture 4" descr="C:\Users\wang\Desktop\中网主机管理系统著作权-20121031.jpg">
                    <a:extLst>
                      <a:ext uri="{FF2B5EF4-FFF2-40B4-BE49-F238E27FC236}">
                        <a16:creationId xmlns:a16="http://schemas.microsoft.com/office/drawing/2014/main" id="{A6C8E9F9-5D34-4A25-96BB-F52E832299B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89417" y="2460452"/>
                    <a:ext cx="1698807" cy="23332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2" name="Picture 2" descr="C:\Users\wang\Documents\1中网科技（苏州）股份有限公司\项目申报\高企双软\著作权证书7个\中网数据中心管理系统.JPG">
                    <a:extLst>
                      <a:ext uri="{FF2B5EF4-FFF2-40B4-BE49-F238E27FC236}">
                        <a16:creationId xmlns:a16="http://schemas.microsoft.com/office/drawing/2014/main" id="{96965723-C5B2-499F-84EB-BD2CF0892DF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660232" y="2484165"/>
                    <a:ext cx="1656184" cy="220824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56" name="Picture 5" descr="C:\Users\wang\Desktop\中网代理分销API系统著作权-20121031.jpg">
                  <a:extLst>
                    <a:ext uri="{FF2B5EF4-FFF2-40B4-BE49-F238E27FC236}">
                      <a16:creationId xmlns:a16="http://schemas.microsoft.com/office/drawing/2014/main" id="{3EFB4CA6-4BE8-4063-932F-DC82A0540E2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03463" y="3735388"/>
                  <a:ext cx="1412875" cy="20044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6" descr="C:\Users\wang\Desktop\中网注册商域名管理系统著作权-20121031.jpg">
                  <a:extLst>
                    <a:ext uri="{FF2B5EF4-FFF2-40B4-BE49-F238E27FC236}">
                      <a16:creationId xmlns:a16="http://schemas.microsoft.com/office/drawing/2014/main" id="{641B842C-B0DE-46A3-8D7A-BF509ED74A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57838" y="3713163"/>
                  <a:ext cx="1428750" cy="20259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8" descr="C:\Users\wang\Desktop\中网云服务器系统著作权-20121031.jpg">
                  <a:extLst>
                    <a:ext uri="{FF2B5EF4-FFF2-40B4-BE49-F238E27FC236}">
                      <a16:creationId xmlns:a16="http://schemas.microsoft.com/office/drawing/2014/main" id="{6E38D8F7-52E7-4FA3-9748-7E6B62A0EF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03575" y="1908175"/>
                  <a:ext cx="2911475" cy="42288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" name="组合 1">
                <a:extLst>
                  <a:ext uri="{FF2B5EF4-FFF2-40B4-BE49-F238E27FC236}">
                    <a16:creationId xmlns:a16="http://schemas.microsoft.com/office/drawing/2014/main" id="{EC1C3827-1175-4ED8-A1B2-90C9CC4C33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51115" y="3585414"/>
                <a:ext cx="2056268" cy="1146588"/>
                <a:chOff x="917536" y="2329242"/>
                <a:chExt cx="7345482" cy="3500457"/>
              </a:xfrm>
            </p:grpSpPr>
            <p:pic>
              <p:nvPicPr>
                <p:cNvPr id="48" name="Picture 3" descr="江苏省网络信息安全管理员上岗合格证-李成">
                  <a:extLst>
                    <a:ext uri="{FF2B5EF4-FFF2-40B4-BE49-F238E27FC236}">
                      <a16:creationId xmlns:a16="http://schemas.microsoft.com/office/drawing/2014/main" id="{F5B31B14-9523-4788-B479-3F451D9EE50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7864" y="2373996"/>
                  <a:ext cx="2394875" cy="16943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4" descr="江苏省网络信息安全管理员上岗合格证-李忠奎">
                  <a:extLst>
                    <a:ext uri="{FF2B5EF4-FFF2-40B4-BE49-F238E27FC236}">
                      <a16:creationId xmlns:a16="http://schemas.microsoft.com/office/drawing/2014/main" id="{1A822263-7053-4691-AE57-AEA59B8D4A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3" y="2373997"/>
                  <a:ext cx="2304257" cy="1629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5" descr="江苏省网络信息安全管理员上岗合格证-金吉">
                  <a:extLst>
                    <a:ext uri="{FF2B5EF4-FFF2-40B4-BE49-F238E27FC236}">
                      <a16:creationId xmlns:a16="http://schemas.microsoft.com/office/drawing/2014/main" id="{8FA6ABE4-B800-4CD8-BEFE-F730CBEE17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3" y="4068341"/>
                  <a:ext cx="2394875" cy="16931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7" descr="江苏省网络信息安全管理员上岗合格证-顾敏秋-20130409">
                  <a:extLst>
                    <a:ext uri="{FF2B5EF4-FFF2-40B4-BE49-F238E27FC236}">
                      <a16:creationId xmlns:a16="http://schemas.microsoft.com/office/drawing/2014/main" id="{F3C50F48-6EEF-4011-9E45-F041C3A162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7536" y="2329242"/>
                  <a:ext cx="2332507" cy="16672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6" descr="江苏省网络信息安全管理员上岗合格证-姚飞-20130409">
                  <a:extLst>
                    <a:ext uri="{FF2B5EF4-FFF2-40B4-BE49-F238E27FC236}">
                      <a16:creationId xmlns:a16="http://schemas.microsoft.com/office/drawing/2014/main" id="{AC47FE2C-9AB4-4087-9779-A6E3849AA5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8017" y="4140349"/>
                  <a:ext cx="2312270" cy="16526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2" descr="江苏省网络信息安全管理员上岗合格证-王道龙">
                  <a:extLst>
                    <a:ext uri="{FF2B5EF4-FFF2-40B4-BE49-F238E27FC236}">
                      <a16:creationId xmlns:a16="http://schemas.microsoft.com/office/drawing/2014/main" id="{AE294EC1-4E82-4B39-8607-099D79C5EF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83768" y="3428651"/>
                  <a:ext cx="4009115" cy="24010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47" name="Picture 2" descr="C:\Users\WANG\Desktop\江苏省互联网协会理事会议-句容合影1.jpg">
                <a:extLst>
                  <a:ext uri="{FF2B5EF4-FFF2-40B4-BE49-F238E27FC236}">
                    <a16:creationId xmlns:a16="http://schemas.microsoft.com/office/drawing/2014/main" id="{0B75537B-16BF-4750-A56F-B583C46D66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31609" y="2991526"/>
                <a:ext cx="2804122" cy="1399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C93517C3-3411-4B0F-872B-4A3F92FD53B6}"/>
                </a:ext>
              </a:extLst>
            </p:cNvPr>
            <p:cNvSpPr txBox="1"/>
            <p:nvPr/>
          </p:nvSpPr>
          <p:spPr>
            <a:xfrm>
              <a:off x="645366" y="1039672"/>
              <a:ext cx="58256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经营许可、资质认证、荣誉证书、软件著作权和专利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601688" y="186293"/>
            <a:ext cx="54726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我们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的营销情况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729035" y="555625"/>
            <a:ext cx="41036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8F4D7EFF-BE09-4807-844A-5549D4DD404A}"/>
              </a:ext>
            </a:extLst>
          </p:cNvPr>
          <p:cNvSpPr txBox="1">
            <a:spLocks/>
          </p:cNvSpPr>
          <p:nvPr/>
        </p:nvSpPr>
        <p:spPr>
          <a:xfrm>
            <a:off x="729035" y="1347417"/>
            <a:ext cx="6925398" cy="32404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★</a:t>
            </a:r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营销方式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>
              <a:spcBef>
                <a:spcPts val="12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线上：网上营销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宣传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推广，客户网站注册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支付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购买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在线支持。</a:t>
            </a:r>
          </a:p>
          <a:p>
            <a:pPr>
              <a:spcBef>
                <a:spcPts val="12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线下：行业管理获得客户洽谈条件，参与用户解决方案，商谈投标。</a:t>
            </a:r>
          </a:p>
          <a:p>
            <a:pPr>
              <a:spcBef>
                <a:spcPts val="12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分销：渠道分销商、总代理（省市区县服务中心）、事业部平台。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ts val="1200"/>
              </a:spcBef>
              <a:buNone/>
            </a:pPr>
            <a:endParaRPr lang="en-US" altLang="zh-CN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★</a:t>
            </a:r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营销支撑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>
              <a:spcBef>
                <a:spcPts val="12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网站系统支撑：电商销售网站，订单，产品自动化，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小时工单系统。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人工智能产品：服务器计算、存储、软件、网络、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等资源即时购得。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2105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601688" y="186293"/>
            <a:ext cx="54726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我们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的客户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729035" y="555625"/>
            <a:ext cx="41036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732415" y="4262945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u="sng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中网科技拥有各类客户多达数万家</a:t>
            </a:r>
            <a:r>
              <a:rPr lang="en-US" altLang="zh-CN" sz="1600" u="sng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600" u="sng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3E7D128C-B972-4948-9569-78B214CC27FD}"/>
              </a:ext>
            </a:extLst>
          </p:cNvPr>
          <p:cNvGrpSpPr/>
          <p:nvPr/>
        </p:nvGrpSpPr>
        <p:grpSpPr>
          <a:xfrm>
            <a:off x="729035" y="1187075"/>
            <a:ext cx="7443366" cy="2896843"/>
            <a:chOff x="597318" y="1240028"/>
            <a:chExt cx="7665743" cy="322040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50741" y="1273640"/>
              <a:ext cx="1815310" cy="33069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1688" y="1270696"/>
              <a:ext cx="1265283" cy="288032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15935" y="1614863"/>
              <a:ext cx="1947126" cy="31506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04781" y="1276834"/>
              <a:ext cx="1358280" cy="30034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67225" y="1806841"/>
              <a:ext cx="991171" cy="359492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04084" y="2872096"/>
              <a:ext cx="1057275" cy="352425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1688" y="1636288"/>
              <a:ext cx="2028828" cy="36671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8877" y="2515213"/>
              <a:ext cx="2149227" cy="356883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958136" y="1957250"/>
              <a:ext cx="1304925" cy="648508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086173" y="1957249"/>
              <a:ext cx="819150" cy="657225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07702" y="2061418"/>
              <a:ext cx="1395413" cy="390525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508432" y="2643758"/>
              <a:ext cx="754629" cy="304499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958136" y="2674973"/>
              <a:ext cx="504056" cy="273284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444208" y="3939902"/>
              <a:ext cx="1818853" cy="520527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475193" y="2643758"/>
              <a:ext cx="1369109" cy="292876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021753" y="2218584"/>
              <a:ext cx="936643" cy="44166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607702" y="2984390"/>
              <a:ext cx="2149227" cy="242429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897072" y="2890926"/>
              <a:ext cx="1188265" cy="400904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419914" y="3943943"/>
              <a:ext cx="1947889" cy="516486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5480383" y="2989150"/>
              <a:ext cx="1363920" cy="287702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482552" y="1240028"/>
              <a:ext cx="1447330" cy="509519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6931238" y="3435846"/>
              <a:ext cx="1331823" cy="429922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6930275" y="3003798"/>
              <a:ext cx="1332786" cy="391676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000623" y="3422127"/>
              <a:ext cx="1843679" cy="449300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4133315" y="2513603"/>
              <a:ext cx="833910" cy="276165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2859416" y="2513603"/>
              <a:ext cx="1139102" cy="291895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2897072" y="3368017"/>
              <a:ext cx="1446437" cy="530361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2897601" y="3939902"/>
              <a:ext cx="1445908" cy="520527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598877" y="3943984"/>
              <a:ext cx="2222184" cy="516445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4542205" y="3291830"/>
              <a:ext cx="815895" cy="124618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2049936" y="2061418"/>
              <a:ext cx="1362301" cy="357819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597318" y="3291830"/>
              <a:ext cx="2150786" cy="542068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3482552" y="1923182"/>
              <a:ext cx="1465022" cy="543238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0940" y="1595772"/>
              <a:ext cx="797771" cy="4406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0662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611560" y="227013"/>
            <a:ext cx="42211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我们规范合法，网安保障</a:t>
            </a:r>
          </a:p>
        </p:txBody>
      </p:sp>
      <p:sp>
        <p:nvSpPr>
          <p:cNvPr id="14339" name="Line 3"/>
          <p:cNvSpPr>
            <a:spLocks noChangeShapeType="1"/>
          </p:cNvSpPr>
          <p:nvPr/>
        </p:nvSpPr>
        <p:spPr bwMode="auto">
          <a:xfrm>
            <a:off x="729035" y="555625"/>
            <a:ext cx="41036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729035" y="1267475"/>
            <a:ext cx="433965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公司内设置公安部全国示范网安警务中心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120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社会责任、网络安全、公司治理合法规范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068" y="3795886"/>
            <a:ext cx="1150445" cy="603059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0F4EC8B8-A878-4256-9167-6C195735AF72}"/>
              </a:ext>
            </a:extLst>
          </p:cNvPr>
          <p:cNvGrpSpPr/>
          <p:nvPr/>
        </p:nvGrpSpPr>
        <p:grpSpPr>
          <a:xfrm>
            <a:off x="729035" y="1419622"/>
            <a:ext cx="7443366" cy="3024336"/>
            <a:chOff x="696413" y="1363063"/>
            <a:chExt cx="7443366" cy="302433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64088" y="2125458"/>
              <a:ext cx="1519038" cy="1202929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03274" y="3370358"/>
              <a:ext cx="2691894" cy="1017041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48264" y="2125458"/>
              <a:ext cx="1191514" cy="632126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48264" y="2787774"/>
              <a:ext cx="1191514" cy="540613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48265" y="1363063"/>
              <a:ext cx="1191514" cy="720424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96413" y="2125458"/>
              <a:ext cx="2862758" cy="2261941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603274" y="2125458"/>
              <a:ext cx="1695676" cy="120917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369587" y="3370358"/>
              <a:ext cx="1770191" cy="1017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0751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611560" y="227013"/>
            <a:ext cx="33575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我们参加的社会公益</a:t>
            </a:r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729035" y="555625"/>
            <a:ext cx="41036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6" name="TextBox 7"/>
          <p:cNvSpPr txBox="1">
            <a:spLocks noChangeArrowheads="1"/>
          </p:cNvSpPr>
          <p:nvPr/>
        </p:nvSpPr>
        <p:spPr bwMode="auto">
          <a:xfrm>
            <a:off x="729035" y="1112504"/>
            <a:ext cx="5915572" cy="81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30000"/>
              </a:spcBef>
              <a:buClr>
                <a:srgbClr val="336699"/>
              </a:buClr>
              <a:buSzPct val="55000"/>
              <a:buFont typeface="Wingdings" panose="05000000000000000000" pitchFamily="2" charset="2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爱心捐助和留守儿童关爱行动“托起爱心、放飞梦想”。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Clr>
                <a:srgbClr val="336699"/>
              </a:buClr>
              <a:buSzPct val="55000"/>
              <a:buFont typeface="Wingdings" panose="05000000000000000000" pitchFamily="2" charset="2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助力慈善事业，参与成立“苏州民建爱心基金”。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86CE700-B560-47CA-AB63-982045000C5B}"/>
              </a:ext>
            </a:extLst>
          </p:cNvPr>
          <p:cNvGrpSpPr/>
          <p:nvPr/>
        </p:nvGrpSpPr>
        <p:grpSpPr>
          <a:xfrm>
            <a:off x="729035" y="1184511"/>
            <a:ext cx="7327495" cy="3331455"/>
            <a:chOff x="611559" y="1112504"/>
            <a:chExt cx="7442033" cy="3331455"/>
          </a:xfrm>
        </p:grpSpPr>
        <p:grpSp>
          <p:nvGrpSpPr>
            <p:cNvPr id="18437" name="组合 1"/>
            <p:cNvGrpSpPr>
              <a:grpSpLocks/>
            </p:cNvGrpSpPr>
            <p:nvPr/>
          </p:nvGrpSpPr>
          <p:grpSpPr bwMode="auto">
            <a:xfrm>
              <a:off x="611559" y="2108343"/>
              <a:ext cx="7442033" cy="2335616"/>
              <a:chOff x="1022350" y="1779661"/>
              <a:chExt cx="6300978" cy="2519352"/>
            </a:xfrm>
          </p:grpSpPr>
          <p:pic>
            <p:nvPicPr>
              <p:cNvPr id="18438" name="Picture 2" descr="C:\Users\wang\Desktop\IMG_0024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2350" y="1779661"/>
                <a:ext cx="3552282" cy="25193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8439" name="组合 1"/>
              <p:cNvGrpSpPr>
                <a:grpSpLocks/>
              </p:cNvGrpSpPr>
              <p:nvPr/>
            </p:nvGrpSpPr>
            <p:grpSpPr bwMode="auto">
              <a:xfrm>
                <a:off x="4698472" y="1779661"/>
                <a:ext cx="2624856" cy="2519352"/>
                <a:chOff x="4271140" y="2628181"/>
                <a:chExt cx="3132397" cy="3007857"/>
              </a:xfrm>
            </p:grpSpPr>
            <p:pic>
              <p:nvPicPr>
                <p:cNvPr id="18440" name="Picture 3" descr="C:\Users\wang\Desktop\IMG_6225.jpg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1140" y="2628181"/>
                  <a:ext cx="1548221" cy="10312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41" name="Picture 4" descr="C:\Users\wang\Desktop\IMG_6308.jpg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55317" y="2628181"/>
                  <a:ext cx="1548220" cy="10312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42" name="Picture 10" descr="C:\Users\wang\Desktop\中网1.jpg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1140" y="3727352"/>
                  <a:ext cx="3132397" cy="19086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6819466-84B0-4DE0-8D07-94A7BFF73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21285" y="1112504"/>
              <a:ext cx="1532304" cy="94310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/>
          <p:cNvSpPr txBox="1">
            <a:spLocks noChangeArrowheads="1"/>
          </p:cNvSpPr>
          <p:nvPr/>
        </p:nvSpPr>
        <p:spPr bwMode="auto">
          <a:xfrm>
            <a:off x="611560" y="227013"/>
            <a:ext cx="24209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我们团队的配置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783010" y="577850"/>
            <a:ext cx="41036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9460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627" y="1419224"/>
            <a:ext cx="216024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文本框 2"/>
          <p:cNvSpPr txBox="1">
            <a:spLocks noChangeArrowheads="1"/>
          </p:cNvSpPr>
          <p:nvPr/>
        </p:nvSpPr>
        <p:spPr bwMode="auto">
          <a:xfrm>
            <a:off x="783010" y="1419224"/>
            <a:ext cx="5085134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400"/>
              </a:lnSpc>
              <a:spcAft>
                <a:spcPts val="1200"/>
              </a:spcAft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团队主要成员均属中网自培养出的成员，具有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5-10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年管理经验。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  <a:spcAft>
                <a:spcPts val="1200"/>
              </a:spcAft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并配置了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种团队的角色：谋划者、外交者、协调者、鞭策者、分析家、凝聚者、执行者、完善者。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  <a:spcAft>
                <a:spcPts val="1200"/>
              </a:spcAft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打造一套立体的管理模式，使团队各岗位间无利益冲突。人人是老板的态度。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u"/>
            </a:pP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Line 3"/>
          <p:cNvSpPr>
            <a:spLocks noChangeShapeType="1"/>
          </p:cNvSpPr>
          <p:nvPr/>
        </p:nvSpPr>
        <p:spPr bwMode="auto">
          <a:xfrm>
            <a:off x="729035" y="555625"/>
            <a:ext cx="41036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C0B46D9-3093-4FDF-AA08-AD3E551C724A}"/>
              </a:ext>
            </a:extLst>
          </p:cNvPr>
          <p:cNvGrpSpPr/>
          <p:nvPr/>
        </p:nvGrpSpPr>
        <p:grpSpPr>
          <a:xfrm>
            <a:off x="3928183" y="1240150"/>
            <a:ext cx="4176116" cy="3203809"/>
            <a:chOff x="4139952" y="1268724"/>
            <a:chExt cx="4176116" cy="3344864"/>
          </a:xfrm>
        </p:grpSpPr>
        <p:pic>
          <p:nvPicPr>
            <p:cNvPr id="24" name="Picture 9" descr="中网科技2006超级网商证书">
              <a:extLst>
                <a:ext uri="{FF2B5EF4-FFF2-40B4-BE49-F238E27FC236}">
                  <a16:creationId xmlns:a16="http://schemas.microsoft.com/office/drawing/2014/main" id="{C3C3CAB3-EC57-42E1-BDC5-AFAA70E9B0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4473" y="3893909"/>
              <a:ext cx="1101595" cy="718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11" descr="中网科技2006超级网商杂志封面">
              <a:extLst>
                <a:ext uri="{FF2B5EF4-FFF2-40B4-BE49-F238E27FC236}">
                  <a16:creationId xmlns:a16="http://schemas.microsoft.com/office/drawing/2014/main" id="{B087A8F5-D8EE-4A0A-85AF-6823D83721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9567" y="2583773"/>
              <a:ext cx="970466" cy="1308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4" descr="中网科技2006超级网商杂志4">
              <a:extLst>
                <a:ext uri="{FF2B5EF4-FFF2-40B4-BE49-F238E27FC236}">
                  <a16:creationId xmlns:a16="http://schemas.microsoft.com/office/drawing/2014/main" id="{59D933B0-A193-4A7D-A9FC-DE362CFD38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4472" y="2477066"/>
              <a:ext cx="1101595" cy="141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7" name="组合 37">
              <a:extLst>
                <a:ext uri="{FF2B5EF4-FFF2-40B4-BE49-F238E27FC236}">
                  <a16:creationId xmlns:a16="http://schemas.microsoft.com/office/drawing/2014/main" id="{7807D80A-B377-4560-8507-AF7B75F726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3775" y="2965618"/>
              <a:ext cx="1777787" cy="756201"/>
              <a:chOff x="2161055" y="2770164"/>
              <a:chExt cx="6448248" cy="2994326"/>
            </a:xfrm>
          </p:grpSpPr>
          <p:pic>
            <p:nvPicPr>
              <p:cNvPr id="37" name="Picture 13" descr="DSC_0093-1">
                <a:hlinkClick r:id="rId5"/>
                <a:extLst>
                  <a:ext uri="{FF2B5EF4-FFF2-40B4-BE49-F238E27FC236}">
                    <a16:creationId xmlns:a16="http://schemas.microsoft.com/office/drawing/2014/main" id="{04931F99-70DA-42D3-B277-92ABC16958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7736" y="2770164"/>
                <a:ext cx="4501567" cy="2994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Picture 11" descr="302">
                <a:hlinkClick r:id="rId7"/>
                <a:extLst>
                  <a:ext uri="{FF2B5EF4-FFF2-40B4-BE49-F238E27FC236}">
                    <a16:creationId xmlns:a16="http://schemas.microsoft.com/office/drawing/2014/main" id="{7B3A1166-9606-4B82-8D41-305F97319D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1055" y="2771048"/>
                <a:ext cx="1964479" cy="1300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Picture 15" descr="05_230">
                <a:hlinkClick r:id="rId9"/>
                <a:extLst>
                  <a:ext uri="{FF2B5EF4-FFF2-40B4-BE49-F238E27FC236}">
                    <a16:creationId xmlns:a16="http://schemas.microsoft.com/office/drawing/2014/main" id="{8370EEB3-9508-4584-8851-012D60FF5E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1056" y="4071527"/>
                <a:ext cx="1946680" cy="16929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8" name="Picture 7" descr="C:\Users\wang\Desktop\王道龙-江苏省互联网协会聘书1.jpg">
              <a:extLst>
                <a:ext uri="{FF2B5EF4-FFF2-40B4-BE49-F238E27FC236}">
                  <a16:creationId xmlns:a16="http://schemas.microsoft.com/office/drawing/2014/main" id="{79CFF3D1-9F3E-4F90-97FC-902A0ABEBB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1561" y="3908738"/>
              <a:ext cx="968472" cy="704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9" name="组合 47">
              <a:extLst>
                <a:ext uri="{FF2B5EF4-FFF2-40B4-BE49-F238E27FC236}">
                  <a16:creationId xmlns:a16="http://schemas.microsoft.com/office/drawing/2014/main" id="{B03A5D1D-8DDC-4FC5-BFDF-FDAED78AD4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39952" y="3766643"/>
              <a:ext cx="2051609" cy="846945"/>
              <a:chOff x="1138015" y="2332831"/>
              <a:chExt cx="6661150" cy="3108325"/>
            </a:xfrm>
          </p:grpSpPr>
          <p:pic>
            <p:nvPicPr>
              <p:cNvPr id="30" name="Picture 18" descr="D:\Documents\My Pictures\私人\王道龙相关证件扫描件\荣誉证书\王晓龙-苏州工业职业技术学院客座讲师聘书2006.JPG">
                <a:extLst>
                  <a:ext uri="{FF2B5EF4-FFF2-40B4-BE49-F238E27FC236}">
                    <a16:creationId xmlns:a16="http://schemas.microsoft.com/office/drawing/2014/main" id="{6457BF33-5165-4FA6-874B-4D562D6A99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8015" y="3971131"/>
                <a:ext cx="2201862" cy="147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19" descr="D:\Documents\My Pictures\私人\王道龙相关证件扫描件\荣誉证书\王晓龙-苏州工业职业技术学院专业建设指导委员会委员聘书2006.JPG">
                <a:extLst>
                  <a:ext uri="{FF2B5EF4-FFF2-40B4-BE49-F238E27FC236}">
                    <a16:creationId xmlns:a16="http://schemas.microsoft.com/office/drawing/2014/main" id="{C0130CC7-1F16-4659-B4F6-DE702A9308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24015" y="3971131"/>
                <a:ext cx="2128837" cy="147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20" descr="D:\Documents\My Pictures\私人\王道龙相关证件扫描件\荣誉证书\王晓龙-苏州职业大学专业指导委员会委员聘书2007.JPG">
                <a:extLst>
                  <a:ext uri="{FF2B5EF4-FFF2-40B4-BE49-F238E27FC236}">
                    <a16:creationId xmlns:a16="http://schemas.microsoft.com/office/drawing/2014/main" id="{91C20CB0-6328-414D-BBF4-2B8EAFAF2D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3340" y="3971131"/>
                <a:ext cx="2155825" cy="147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15" descr="IMG0000004426">
                <a:extLst>
                  <a:ext uri="{FF2B5EF4-FFF2-40B4-BE49-F238E27FC236}">
                    <a16:creationId xmlns:a16="http://schemas.microsoft.com/office/drawing/2014/main" id="{BA78241A-4F96-4022-9C4E-CC441F7E1F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1439" y="2332831"/>
                <a:ext cx="2114550" cy="146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" name="Picture 13" descr="IMG0000004425">
                <a:extLst>
                  <a:ext uri="{FF2B5EF4-FFF2-40B4-BE49-F238E27FC236}">
                    <a16:creationId xmlns:a16="http://schemas.microsoft.com/office/drawing/2014/main" id="{E956833A-6D94-4E13-9B9B-2D2FC92602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8015" y="2332831"/>
                <a:ext cx="2201862" cy="149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" name="Picture 17" descr="IMG0000004427">
                <a:extLst>
                  <a:ext uri="{FF2B5EF4-FFF2-40B4-BE49-F238E27FC236}">
                    <a16:creationId xmlns:a16="http://schemas.microsoft.com/office/drawing/2014/main" id="{314C9C4F-A6A1-4290-80CF-5F5E400465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9052" y="2332831"/>
                <a:ext cx="2170113" cy="146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" name="Picture 21" descr="D:\Documents\My Pictures\私人\王道龙相关证件扫描件\荣誉证书\王晓龙-苏州职业大学专业指导委员会委员聘书2009.jpg">
                <a:extLst>
                  <a:ext uri="{FF2B5EF4-FFF2-40B4-BE49-F238E27FC236}">
                    <a16:creationId xmlns:a16="http://schemas.microsoft.com/office/drawing/2014/main" id="{39A87804-1147-4C6C-81DA-E35BF85453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1840" y="3600863"/>
                <a:ext cx="2592288" cy="1428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0" name="Picture 15" descr="DSCN2315">
              <a:extLst>
                <a:ext uri="{FF2B5EF4-FFF2-40B4-BE49-F238E27FC236}">
                  <a16:creationId xmlns:a16="http://schemas.microsoft.com/office/drawing/2014/main" id="{7BD195E4-AE10-48C2-8608-A59A84BAE8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1905" y="1268724"/>
              <a:ext cx="1464162" cy="1157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" name="文本框 2">
            <a:extLst>
              <a:ext uri="{FF2B5EF4-FFF2-40B4-BE49-F238E27FC236}">
                <a16:creationId xmlns:a16="http://schemas.microsoft.com/office/drawing/2014/main" id="{B13F6F7D-3BCE-4DC4-8AF9-611CA53EE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4544" y="1088961"/>
            <a:ext cx="3505700" cy="1600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700"/>
              </a:lnSpc>
            </a:pP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★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王道龙 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>
              <a:lnSpc>
                <a:spcPts val="17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中网科技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董事长、总裁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7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江苏省互联网新技术新业务专家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7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中英云计算工程中心负责人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利物浦大学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7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民建中央信息和网络创新专委会 委员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7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民建江苏信息和网络创新专委会 常务副主任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7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江苏省互联网协会 常务理事     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2">
            <a:extLst>
              <a:ext uri="{FF2B5EF4-FFF2-40B4-BE49-F238E27FC236}">
                <a16:creationId xmlns:a16="http://schemas.microsoft.com/office/drawing/2014/main" id="{0366E6EC-86D8-48FA-AD15-129D21D37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035" y="1093755"/>
            <a:ext cx="248287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★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吴炯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江南嘉捷（三六零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601360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）创始人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股东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★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费惠君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江南嘉捷（三六零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601360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）创始人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股东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★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何思模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</a:p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易事特（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300376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）董事长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创始人，东方集团董事长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创始人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★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吴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**</a:t>
            </a:r>
          </a:p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国有大型上市证券公司前董事长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★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***</a:t>
            </a:r>
          </a:p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多位上市公司总经理等参与。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1">
            <a:extLst>
              <a:ext uri="{FF2B5EF4-FFF2-40B4-BE49-F238E27FC236}">
                <a16:creationId xmlns:a16="http://schemas.microsoft.com/office/drawing/2014/main" id="{1E237F1B-EAEE-4D0B-93DD-760D71BCE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227013"/>
            <a:ext cx="2781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中网科技创始人和股东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611560" y="227013"/>
            <a:ext cx="32861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公司未来发展的前景</a:t>
            </a:r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729035" y="555625"/>
            <a:ext cx="41036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729035" y="1203598"/>
            <a:ext cx="7731397" cy="3365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行业前景：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数据中心是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国家新基建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产业升级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和智慧生活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的重要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保障。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各行业迫切需要通过</a:t>
            </a:r>
            <a:r>
              <a:rPr lang="zh-CN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数据中心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系统助推行业转型升级发展。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政策导向：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习近平在主持中央政治局就区块链技术发展现状和趋势进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</a:t>
            </a:r>
            <a:r>
              <a:rPr lang="zh-CN" altLang="en-US" sz="1300" u="sng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第十八次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集体学习时强调，要把</a:t>
            </a:r>
            <a:r>
              <a:rPr lang="zh-CN" altLang="en-US" sz="13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区块链作为核心技术自</a:t>
            </a:r>
            <a:endParaRPr lang="en-US" altLang="zh-CN" sz="13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主创新的重要突破口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加快推动区块链技术和产业创新发展。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2021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年6月7日工信部、中央网信办联合发布《关于加快推动区块链技术应用和产业发展的指导意见》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公司前景：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公司稳健发展，资源丰富，随着信息化大浪潮将会取得更好的发展。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8" name="Picture 4" descr="http://5b0988e595225.cdn.sohucs.com/images/20170817/86e41c857ac84007ae9f7f346cdb1888.jpeg">
            <a:extLst>
              <a:ext uri="{FF2B5EF4-FFF2-40B4-BE49-F238E27FC236}">
                <a16:creationId xmlns:a16="http://schemas.microsoft.com/office/drawing/2014/main" id="{AF14A8E3-693A-46E7-A139-EDE1E67DC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35646"/>
            <a:ext cx="2952328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434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2"/>
          <p:cNvSpPr>
            <a:spLocks noChangeShapeType="1"/>
          </p:cNvSpPr>
          <p:nvPr/>
        </p:nvSpPr>
        <p:spPr bwMode="auto">
          <a:xfrm>
            <a:off x="729034" y="555625"/>
            <a:ext cx="41036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053085" y="2929120"/>
            <a:ext cx="5269391" cy="17827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中网科技（苏州）股份有限公司 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网址：</a:t>
            </a:r>
            <a:r>
              <a:rPr lang="en-US" altLang="zh-CN" sz="1500" u="sng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Http://ChinaNet.CC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b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电话：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0512-8886-8888 </a:t>
            </a:r>
            <a:b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传真：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0512-8886-8899 </a:t>
            </a:r>
            <a:endParaRPr lang="zh-CN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地址：苏州园区西沈浒路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535</a:t>
            </a:r>
            <a:r>
              <a:rPr lang="zh-CN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号国际中心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邮编：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215028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611560" y="227013"/>
            <a:ext cx="3357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dirty="0"/>
              <a:t>THANKS</a:t>
            </a:r>
            <a:r>
              <a:rPr lang="zh-CN" altLang="en-US" sz="1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053085" y="1635646"/>
            <a:ext cx="5724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dirty="0">
                <a:latin typeface="华文行楷" panose="02010800040101010101" pitchFamily="2" charset="-122"/>
                <a:ea typeface="华文行楷" panose="02010800040101010101" pitchFamily="2" charset="-122"/>
              </a:rPr>
              <a:t>感谢您对中网科技的支持！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CC3F4DC-886F-4F13-833C-FA789C5B8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3075806"/>
            <a:ext cx="1296145" cy="1224136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点击此处添加正文，文字是您思想的提炼，为了演示发布的良好效果，请言简意赅的阐述您的观点。&#10;您的正文已经经简明扼要，字字珠玑，但信息却千丝万缕、错综复杂，需要用更多的文字来表述；但请您尽可能提炼思想的精髓，否则容易造成观者的阅读压力，适得其反。&#10;正如我们都希望改变世界，希望给别人带去光明，但更多时候我们只需要播下一颗种子，自然有微风吹拂，雨露滋养。恰如其分的表达观点，往往事半功倍。"/>
  <p:tag name="KSO_WM_UNIT_NOCLEAR" val="0"/>
  <p:tag name="KSO_WM_UNIT_VALUE" val="10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182492_1*f*1"/>
  <p:tag name="KSO_WM_TEMPLATE_CATEGORY" val="diagram"/>
  <p:tag name="KSO_WM_TEMPLATE_INDEX" val="20182492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8249</TotalTime>
  <Pages>0</Pages>
  <Words>1492</Words>
  <Characters>0</Characters>
  <Application>Microsoft Office PowerPoint</Application>
  <DocSecurity>0</DocSecurity>
  <PresentationFormat>全屏显示(16:9)</PresentationFormat>
  <Lines>0</Lines>
  <Paragraphs>152</Paragraphs>
  <Slides>17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华文行楷</vt:lpstr>
      <vt:lpstr>微软雅黑</vt:lpstr>
      <vt:lpstr>Arial</vt:lpstr>
      <vt:lpstr>Calibri</vt:lpstr>
      <vt:lpstr>Wingdings</vt:lpstr>
      <vt:lpstr>Wingdings 3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锐普出品-红色3D箭头2013年商务演示PPT模板</dc:title>
  <dc:subject/>
  <dc:creator>中网科技</dc:creator>
  <cp:keywords/>
  <dc:description>本素材由锐普原创，免费分享，版权归锐普PPT所有并受法律保护。欢迎转载，不得销售，不得修改版权信息，并请注明出处：锐普PPT论坛：www.rapidbbs.cn，锐普PPT商城：www.rapidppt.com。否则将承担法律责任。</dc:description>
  <cp:lastModifiedBy>wang</cp:lastModifiedBy>
  <cp:revision>235</cp:revision>
  <cp:lastPrinted>2019-02-28T03:29:55Z</cp:lastPrinted>
  <dcterms:created xsi:type="dcterms:W3CDTF">2012-12-31T05:15:54Z</dcterms:created>
  <dcterms:modified xsi:type="dcterms:W3CDTF">2021-06-28T10:13:59Z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2052-9.1.0.4567</vt:lpwstr>
  </property>
</Properties>
</file>